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9" r:id="rId3"/>
  </p:sldIdLst>
  <p:sldSz cx="7559675" cy="1069181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0" userDrawn="1">
          <p15:clr>
            <a:srgbClr val="A4A3A4"/>
          </p15:clr>
        </p15:guide>
        <p15:guide id="2" pos="2381" userDrawn="1">
          <p15:clr>
            <a:srgbClr val="A4A3A4"/>
          </p15:clr>
        </p15:guide>
        <p15:guide id="3" pos="173" userDrawn="1">
          <p15:clr>
            <a:srgbClr val="A4A3A4"/>
          </p15:clr>
        </p15:guide>
        <p15:guide id="4" pos="4613" userDrawn="1">
          <p15:clr>
            <a:srgbClr val="A4A3A4"/>
          </p15:clr>
        </p15:guide>
        <p15:guide id="5" orient="horz" pos="248" userDrawn="1">
          <p15:clr>
            <a:srgbClr val="A4A3A4"/>
          </p15:clr>
        </p15:guide>
        <p15:guide id="6" orient="horz" pos="2312" userDrawn="1">
          <p15:clr>
            <a:srgbClr val="A4A3A4"/>
          </p15:clr>
        </p15:guide>
        <p15:guide id="7" orient="horz" pos="6416" userDrawn="1">
          <p15:clr>
            <a:srgbClr val="A4A3A4"/>
          </p15:clr>
        </p15:guide>
        <p15:guide id="8" pos="2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E5652"/>
    <a:srgbClr val="F1F1F2"/>
    <a:srgbClr val="00ABCE"/>
    <a:srgbClr val="E8E8E8"/>
    <a:srgbClr val="E0E0E0"/>
    <a:srgbClr val="F7F4F3"/>
    <a:srgbClr val="49A3BB"/>
    <a:srgbClr val="E7E6E6"/>
    <a:srgbClr val="939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87" autoAdjust="0"/>
    <p:restoredTop sz="94660"/>
  </p:normalViewPr>
  <p:slideViewPr>
    <p:cSldViewPr snapToGrid="0">
      <p:cViewPr>
        <p:scale>
          <a:sx n="66" d="100"/>
          <a:sy n="66" d="100"/>
        </p:scale>
        <p:origin x="1764" y="40"/>
      </p:cViewPr>
      <p:guideLst>
        <p:guide orient="horz" pos="3440"/>
        <p:guide pos="2381"/>
        <p:guide pos="173"/>
        <p:guide pos="4613"/>
        <p:guide orient="horz" pos="248"/>
        <p:guide orient="horz" pos="2312"/>
        <p:guide orient="horz" pos="6416"/>
        <p:guide pos="245"/>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914A95-566B-41B5-A0B3-D1713762AECA}" type="datetimeFigureOut">
              <a:rPr lang="en-US" smtClean="0"/>
              <a:t>27-May-20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1599851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14A95-566B-41B5-A0B3-D1713762AECA}" type="datetimeFigureOut">
              <a:rPr lang="en-US" smtClean="0"/>
              <a:t>27-May-20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279713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14A95-566B-41B5-A0B3-D1713762AECA}" type="datetimeFigureOut">
              <a:rPr lang="en-US" smtClean="0"/>
              <a:t>27-May-20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150679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14A95-566B-41B5-A0B3-D1713762AECA}" type="datetimeFigureOut">
              <a:rPr lang="en-US" smtClean="0"/>
              <a:t>27-May-20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2176980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914A95-566B-41B5-A0B3-D1713762AECA}" type="datetimeFigureOut">
              <a:rPr lang="en-US" smtClean="0"/>
              <a:t>27-May-20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195774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914A95-566B-41B5-A0B3-D1713762AECA}" type="datetimeFigureOut">
              <a:rPr lang="en-US" smtClean="0"/>
              <a:t>27-May-20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374823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914A95-566B-41B5-A0B3-D1713762AECA}" type="datetimeFigureOut">
              <a:rPr lang="en-US" smtClean="0"/>
              <a:t>27-May-20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401580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914A95-566B-41B5-A0B3-D1713762AECA}" type="datetimeFigureOut">
              <a:rPr lang="en-US" smtClean="0"/>
              <a:t>27-May-20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1854939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14A95-566B-41B5-A0B3-D1713762AECA}" type="datetimeFigureOut">
              <a:rPr lang="en-US" smtClean="0"/>
              <a:t>27-May-20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1835939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5A914A95-566B-41B5-A0B3-D1713762AECA}" type="datetimeFigureOut">
              <a:rPr lang="en-US" smtClean="0"/>
              <a:t>27-May-20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68364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5A914A95-566B-41B5-A0B3-D1713762AECA}" type="datetimeFigureOut">
              <a:rPr lang="en-US" smtClean="0"/>
              <a:t>27-May-20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32478-11E6-423F-83BE-7AB645876AEB}" type="slidenum">
              <a:rPr lang="en-US" smtClean="0"/>
              <a:t>‹#›</a:t>
            </a:fld>
            <a:endParaRPr lang="en-US"/>
          </a:p>
        </p:txBody>
      </p:sp>
    </p:spTree>
    <p:extLst>
      <p:ext uri="{BB962C8B-B14F-4D97-AF65-F5344CB8AC3E}">
        <p14:creationId xmlns:p14="http://schemas.microsoft.com/office/powerpoint/2010/main" val="302791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A914A95-566B-41B5-A0B3-D1713762AECA}" type="datetimeFigureOut">
              <a:rPr lang="en-US" smtClean="0"/>
              <a:t>27-May-20</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46932478-11E6-423F-83BE-7AB645876AEB}" type="slidenum">
              <a:rPr lang="en-US" smtClean="0"/>
              <a:t>‹#›</a:t>
            </a:fld>
            <a:endParaRPr lang="en-US"/>
          </a:p>
        </p:txBody>
      </p:sp>
    </p:spTree>
    <p:extLst>
      <p:ext uri="{BB962C8B-B14F-4D97-AF65-F5344CB8AC3E}">
        <p14:creationId xmlns:p14="http://schemas.microsoft.com/office/powerpoint/2010/main" val="4128983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bject, indoor, machine, green&#10;&#10;Description automatically generated">
            <a:extLst>
              <a:ext uri="{FF2B5EF4-FFF2-40B4-BE49-F238E27FC236}">
                <a16:creationId xmlns:a16="http://schemas.microsoft.com/office/drawing/2014/main" id="{DBBDC488-1A67-4FD2-815C-3AD7A0399032}"/>
              </a:ext>
            </a:extLst>
          </p:cNvPr>
          <p:cNvPicPr>
            <a:picLocks noChangeAspect="1"/>
          </p:cNvPicPr>
          <p:nvPr/>
        </p:nvPicPr>
        <p:blipFill rotWithShape="1">
          <a:blip r:embed="rId2">
            <a:extLst>
              <a:ext uri="{28A0092B-C50C-407E-A947-70E740481C1C}">
                <a14:useLocalDpi xmlns:a14="http://schemas.microsoft.com/office/drawing/2010/main" val="0"/>
              </a:ext>
            </a:extLst>
          </a:blip>
          <a:srcRect t="21659" b="13684"/>
          <a:stretch/>
        </p:blipFill>
        <p:spPr>
          <a:xfrm>
            <a:off x="0" y="-5575"/>
            <a:ext cx="7559675" cy="4097412"/>
          </a:xfrm>
          <a:prstGeom prst="rect">
            <a:avLst/>
          </a:prstGeom>
        </p:spPr>
      </p:pic>
      <p:sp>
        <p:nvSpPr>
          <p:cNvPr id="47" name="Rectangle 46">
            <a:extLst>
              <a:ext uri="{FF2B5EF4-FFF2-40B4-BE49-F238E27FC236}">
                <a16:creationId xmlns:a16="http://schemas.microsoft.com/office/drawing/2014/main" id="{DE7F10EB-EAC3-4786-80BA-F97DBFE991A2}"/>
              </a:ext>
            </a:extLst>
          </p:cNvPr>
          <p:cNvSpPr/>
          <p:nvPr/>
        </p:nvSpPr>
        <p:spPr>
          <a:xfrm flipH="1">
            <a:off x="6850855" y="4480587"/>
            <a:ext cx="708819" cy="373922"/>
          </a:xfrm>
          <a:prstGeom prst="rect">
            <a:avLst/>
          </a:prstGeom>
          <a:solidFill>
            <a:srgbClr val="5E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B5B0FA1A-6575-48B5-A03D-D4310F730974}"/>
              </a:ext>
            </a:extLst>
          </p:cNvPr>
          <p:cNvCxnSpPr/>
          <p:nvPr/>
        </p:nvCxnSpPr>
        <p:spPr>
          <a:xfrm flipH="1">
            <a:off x="-6505" y="5894401"/>
            <a:ext cx="2069083" cy="0"/>
          </a:xfrm>
          <a:prstGeom prst="line">
            <a:avLst/>
          </a:prstGeom>
          <a:ln w="19050">
            <a:solidFill>
              <a:srgbClr val="00ABCE"/>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118B7584-2A06-42FB-A1EC-1E26BC08C711}"/>
              </a:ext>
            </a:extLst>
          </p:cNvPr>
          <p:cNvSpPr/>
          <p:nvPr/>
        </p:nvSpPr>
        <p:spPr>
          <a:xfrm>
            <a:off x="5482508" y="0"/>
            <a:ext cx="1523091" cy="551329"/>
          </a:xfrm>
          <a:prstGeom prst="rect">
            <a:avLst/>
          </a:prstGeom>
          <a:solidFill>
            <a:srgbClr val="00A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PF Premier Text" panose="02000506090000020004" pitchFamily="50" charset="0"/>
                <a:cs typeface="Segoe UI Semilight" panose="020B0402040204020203" pitchFamily="34" charset="0"/>
              </a:rPr>
              <a:t>CASE STUDY</a:t>
            </a:r>
            <a:endParaRPr lang="en-US" sz="2400" dirty="0">
              <a:latin typeface="PF Premier Text" panose="02000506090000020004" pitchFamily="50" charset="0"/>
              <a:cs typeface="Segoe UI Semilight" panose="020B0402040204020203" pitchFamily="34" charset="0"/>
            </a:endParaRPr>
          </a:p>
        </p:txBody>
      </p:sp>
      <p:sp>
        <p:nvSpPr>
          <p:cNvPr id="42" name="Rectangle 41">
            <a:extLst>
              <a:ext uri="{FF2B5EF4-FFF2-40B4-BE49-F238E27FC236}">
                <a16:creationId xmlns:a16="http://schemas.microsoft.com/office/drawing/2014/main" id="{0F6228DD-0529-44CC-96F3-9D81D8C70DE8}"/>
              </a:ext>
            </a:extLst>
          </p:cNvPr>
          <p:cNvSpPr/>
          <p:nvPr/>
        </p:nvSpPr>
        <p:spPr>
          <a:xfrm>
            <a:off x="5689437" y="4480590"/>
            <a:ext cx="1308284" cy="373924"/>
          </a:xfrm>
          <a:prstGeom prst="rect">
            <a:avLst/>
          </a:prstGeom>
          <a:solidFill>
            <a:srgbClr val="00A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605E46-6374-4CBC-879F-81809498DF75}"/>
              </a:ext>
            </a:extLst>
          </p:cNvPr>
          <p:cNvSpPr txBox="1"/>
          <p:nvPr/>
        </p:nvSpPr>
        <p:spPr>
          <a:xfrm>
            <a:off x="5671123" y="4495226"/>
            <a:ext cx="1062317" cy="369332"/>
          </a:xfrm>
          <a:prstGeom prst="rect">
            <a:avLst/>
          </a:prstGeom>
          <a:noFill/>
        </p:spPr>
        <p:txBody>
          <a:bodyPr wrap="square" rtlCol="0">
            <a:spAutoFit/>
          </a:bodyPr>
          <a:lstStyle/>
          <a:p>
            <a:r>
              <a:rPr lang="en-US" dirty="0">
                <a:solidFill>
                  <a:schemeClr val="bg1"/>
                </a:solidFill>
                <a:latin typeface="PF Premier Text" panose="02000506090000020004" pitchFamily="50" charset="0"/>
              </a:rPr>
              <a:t>Retail</a:t>
            </a:r>
          </a:p>
        </p:txBody>
      </p:sp>
      <p:sp>
        <p:nvSpPr>
          <p:cNvPr id="45" name="TextBox 7">
            <a:extLst>
              <a:ext uri="{FF2B5EF4-FFF2-40B4-BE49-F238E27FC236}">
                <a16:creationId xmlns:a16="http://schemas.microsoft.com/office/drawing/2014/main" id="{7DB97AE5-E45C-4723-A512-0AEBA5081220}"/>
              </a:ext>
            </a:extLst>
          </p:cNvPr>
          <p:cNvSpPr txBox="1"/>
          <p:nvPr/>
        </p:nvSpPr>
        <p:spPr>
          <a:xfrm>
            <a:off x="81934" y="5527674"/>
            <a:ext cx="206908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spcAft>
                <a:spcPts val="0"/>
              </a:spcAft>
            </a:pPr>
            <a:r>
              <a:rPr lang="en-US" dirty="0">
                <a:solidFill>
                  <a:srgbClr val="5E5652"/>
                </a:solidFill>
                <a:latin typeface="PF Premier Text Light" panose="02000406060000020004" pitchFamily="50" charset="0"/>
                <a:ea typeface="Times New Roman" panose="02020603050405020304" pitchFamily="18" charset="0"/>
              </a:rPr>
              <a:t>BY THE NUMBERS</a:t>
            </a:r>
            <a:endParaRPr lang="el-GR" dirty="0">
              <a:solidFill>
                <a:srgbClr val="5E5652"/>
              </a:solidFill>
              <a:effectLst/>
              <a:latin typeface="PF Premier Text Light" panose="02000406060000020004" pitchFamily="50" charset="0"/>
              <a:ea typeface="Times New Roman" panose="02020603050405020304" pitchFamily="18" charset="0"/>
            </a:endParaRPr>
          </a:p>
        </p:txBody>
      </p:sp>
      <p:sp>
        <p:nvSpPr>
          <p:cNvPr id="51" name="TextBox 7">
            <a:extLst>
              <a:ext uri="{FF2B5EF4-FFF2-40B4-BE49-F238E27FC236}">
                <a16:creationId xmlns:a16="http://schemas.microsoft.com/office/drawing/2014/main" id="{6D931B43-3307-4486-B1AE-F1B5AC48AD41}"/>
              </a:ext>
            </a:extLst>
          </p:cNvPr>
          <p:cNvSpPr txBox="1"/>
          <p:nvPr/>
        </p:nvSpPr>
        <p:spPr>
          <a:xfrm>
            <a:off x="348898" y="4326588"/>
            <a:ext cx="5286009" cy="8925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0"/>
              </a:spcAft>
            </a:pPr>
            <a:r>
              <a:rPr lang="en-US" sz="2600" dirty="0">
                <a:solidFill>
                  <a:srgbClr val="00ABCE"/>
                </a:solidFill>
                <a:latin typeface="PF Premier Text" panose="02000506090000020004" pitchFamily="50" charset="0"/>
                <a:ea typeface="Times New Roman" panose="02020603050405020304" pitchFamily="18" charset="0"/>
              </a:rPr>
              <a:t>24x7 access to pharmaceutical products with smart vending machines</a:t>
            </a:r>
            <a:endParaRPr lang="el-GR" sz="2600" dirty="0">
              <a:solidFill>
                <a:srgbClr val="00ABCE"/>
              </a:solidFill>
              <a:effectLst/>
              <a:latin typeface="PF Premier Text" panose="02000506090000020004" pitchFamily="50" charset="0"/>
              <a:ea typeface="Times New Roman" panose="02020603050405020304" pitchFamily="18" charset="0"/>
            </a:endParaRPr>
          </a:p>
        </p:txBody>
      </p:sp>
      <p:sp>
        <p:nvSpPr>
          <p:cNvPr id="52" name="TextBox 7">
            <a:extLst>
              <a:ext uri="{FF2B5EF4-FFF2-40B4-BE49-F238E27FC236}">
                <a16:creationId xmlns:a16="http://schemas.microsoft.com/office/drawing/2014/main" id="{E716BBB3-D641-42B4-93CF-79874F8822F7}"/>
              </a:ext>
            </a:extLst>
          </p:cNvPr>
          <p:cNvSpPr txBox="1"/>
          <p:nvPr/>
        </p:nvSpPr>
        <p:spPr>
          <a:xfrm>
            <a:off x="2565400" y="5600969"/>
            <a:ext cx="239194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0"/>
              </a:spcAft>
            </a:pPr>
            <a:r>
              <a:rPr lang="en-US" b="1" dirty="0">
                <a:solidFill>
                  <a:srgbClr val="5E5652"/>
                </a:solidFill>
                <a:latin typeface="PF Premier Text" panose="02000506090000020004" pitchFamily="50" charset="0"/>
                <a:ea typeface="Times New Roman" panose="02020603050405020304" pitchFamily="18" charset="0"/>
              </a:rPr>
              <a:t>THE CUSTOMER</a:t>
            </a:r>
            <a:endParaRPr lang="el-GR" b="1" dirty="0">
              <a:solidFill>
                <a:srgbClr val="5E5652"/>
              </a:solidFill>
              <a:effectLst/>
              <a:latin typeface="PF Premier Text" panose="02000506090000020004" pitchFamily="50" charset="0"/>
              <a:ea typeface="Times New Roman" panose="02020603050405020304" pitchFamily="18" charset="0"/>
            </a:endParaRPr>
          </a:p>
        </p:txBody>
      </p:sp>
      <p:sp>
        <p:nvSpPr>
          <p:cNvPr id="53" name="TextBox 7">
            <a:extLst>
              <a:ext uri="{FF2B5EF4-FFF2-40B4-BE49-F238E27FC236}">
                <a16:creationId xmlns:a16="http://schemas.microsoft.com/office/drawing/2014/main" id="{4FCEFCCD-2008-4E75-AB77-FEFC887F5D6D}"/>
              </a:ext>
            </a:extLst>
          </p:cNvPr>
          <p:cNvSpPr txBox="1"/>
          <p:nvPr/>
        </p:nvSpPr>
        <p:spPr>
          <a:xfrm>
            <a:off x="2565400" y="5975878"/>
            <a:ext cx="4757738" cy="209288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600"/>
              </a:spcAft>
            </a:pPr>
            <a:r>
              <a:rPr lang="en-US" sz="1200" dirty="0" err="1">
                <a:solidFill>
                  <a:srgbClr val="00ABCE"/>
                </a:solidFill>
                <a:latin typeface="PF Premier Text Light" panose="02000406060000020004" pitchFamily="50" charset="0"/>
                <a:ea typeface="Times New Roman" panose="02020603050405020304" pitchFamily="18" charset="0"/>
              </a:rPr>
              <a:t>Dr.Max</a:t>
            </a:r>
            <a:r>
              <a:rPr lang="en-US" sz="1200" dirty="0">
                <a:solidFill>
                  <a:srgbClr val="00ABCE"/>
                </a:solidFill>
                <a:latin typeface="PF Premier Text Light" panose="02000406060000020004" pitchFamily="50" charset="0"/>
                <a:ea typeface="Times New Roman" panose="02020603050405020304" pitchFamily="18" charset="0"/>
              </a:rPr>
              <a:t> pharmacies were established in 2006 and are currently the market leader in the pharmaceutical business in the Slovak Republic.</a:t>
            </a:r>
          </a:p>
          <a:p>
            <a:pPr>
              <a:spcAft>
                <a:spcPts val="600"/>
              </a:spcAft>
            </a:pP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operates in 315 locations throughout the country and as an online pharmacy.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pharmacies belong to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Group, the fourth largest pharmacy group in Europe with more than 2,000 pharmacies in total. </a:t>
            </a:r>
          </a:p>
          <a:p>
            <a:pPr>
              <a:spcAft>
                <a:spcPts val="600"/>
              </a:spcAft>
            </a:pPr>
            <a:r>
              <a:rPr lang="en-US" sz="1200" dirty="0">
                <a:solidFill>
                  <a:srgbClr val="5E5652"/>
                </a:solidFill>
                <a:latin typeface="PF Premier Text Light" panose="02000406060000020004" pitchFamily="50" charset="0"/>
                <a:ea typeface="Times New Roman" panose="02020603050405020304" pitchFamily="18" charset="0"/>
              </a:rPr>
              <a:t>The goal of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pharmacies is to offer customers high-quality services and professional advice whenever they need it. Easily accessible locations, availability of medicines and over-the-counter (OTC) products as well as a wide variety of products under the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brand are ensured to meet customer expectations and cover their needs. </a:t>
            </a:r>
          </a:p>
        </p:txBody>
      </p:sp>
      <p:sp>
        <p:nvSpPr>
          <p:cNvPr id="54" name="TextBox 7">
            <a:extLst>
              <a:ext uri="{FF2B5EF4-FFF2-40B4-BE49-F238E27FC236}">
                <a16:creationId xmlns:a16="http://schemas.microsoft.com/office/drawing/2014/main" id="{6BE0E236-DB36-40D4-89B7-9A4B4446BCA5}"/>
              </a:ext>
            </a:extLst>
          </p:cNvPr>
          <p:cNvSpPr txBox="1"/>
          <p:nvPr/>
        </p:nvSpPr>
        <p:spPr>
          <a:xfrm>
            <a:off x="2565400" y="8172903"/>
            <a:ext cx="2391946"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0"/>
              </a:spcAft>
            </a:pPr>
            <a:r>
              <a:rPr lang="en-US" b="1" dirty="0">
                <a:solidFill>
                  <a:srgbClr val="5E5652"/>
                </a:solidFill>
                <a:latin typeface="PF Premier Text" panose="02000506090000020004" pitchFamily="50" charset="0"/>
                <a:ea typeface="Times New Roman" panose="02020603050405020304" pitchFamily="18" charset="0"/>
              </a:rPr>
              <a:t>THE CHALLENGE</a:t>
            </a:r>
            <a:endParaRPr lang="el-GR" b="1" dirty="0">
              <a:solidFill>
                <a:srgbClr val="5E5652"/>
              </a:solidFill>
              <a:effectLst/>
              <a:latin typeface="PF Premier Text" panose="02000506090000020004" pitchFamily="50" charset="0"/>
              <a:ea typeface="Times New Roman" panose="02020603050405020304" pitchFamily="18" charset="0"/>
            </a:endParaRPr>
          </a:p>
        </p:txBody>
      </p:sp>
      <p:sp>
        <p:nvSpPr>
          <p:cNvPr id="55" name="TextBox 7">
            <a:extLst>
              <a:ext uri="{FF2B5EF4-FFF2-40B4-BE49-F238E27FC236}">
                <a16:creationId xmlns:a16="http://schemas.microsoft.com/office/drawing/2014/main" id="{94DFA9D2-77CE-4530-9A9E-C24E6CD76186}"/>
              </a:ext>
            </a:extLst>
          </p:cNvPr>
          <p:cNvSpPr txBox="1"/>
          <p:nvPr/>
        </p:nvSpPr>
        <p:spPr>
          <a:xfrm>
            <a:off x="2565400" y="8542235"/>
            <a:ext cx="4757738" cy="164660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600"/>
              </a:spcAft>
            </a:pPr>
            <a:r>
              <a:rPr lang="en-US" sz="1200" dirty="0" err="1">
                <a:solidFill>
                  <a:srgbClr val="00ABCE"/>
                </a:solidFill>
                <a:latin typeface="PF Premier Text Light" panose="02000406060000020004" pitchFamily="50" charset="0"/>
              </a:rPr>
              <a:t>Dr.Max</a:t>
            </a:r>
            <a:r>
              <a:rPr lang="en-US" sz="1200" dirty="0">
                <a:solidFill>
                  <a:srgbClr val="00ABCE"/>
                </a:solidFill>
                <a:latin typeface="PF Premier Text Light" panose="02000406060000020004" pitchFamily="50" charset="0"/>
              </a:rPr>
              <a:t> identified one key challenge they needed to address so as to future-proof their market position and stand out from the competition; extend the operating time of pharmacies and increase sales.</a:t>
            </a:r>
          </a:p>
          <a:p>
            <a:pPr>
              <a:spcAft>
                <a:spcPts val="600"/>
              </a:spcAft>
            </a:pP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aimed to offer customers an enhanced experience and ensure 24x7 access to basic pharmaceutical and over-the-counter products for patients. To achieve this, they were looking for an automated solution to improve customer care and product availability while ensuring clients could get a grasp of the added value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could bring to them. </a:t>
            </a:r>
          </a:p>
        </p:txBody>
      </p:sp>
      <p:cxnSp>
        <p:nvCxnSpPr>
          <p:cNvPr id="56" name="Straight Connector 55">
            <a:extLst>
              <a:ext uri="{FF2B5EF4-FFF2-40B4-BE49-F238E27FC236}">
                <a16:creationId xmlns:a16="http://schemas.microsoft.com/office/drawing/2014/main" id="{678E2AEF-031E-4E50-A00A-66A11FA75967}"/>
              </a:ext>
            </a:extLst>
          </p:cNvPr>
          <p:cNvCxnSpPr/>
          <p:nvPr/>
        </p:nvCxnSpPr>
        <p:spPr>
          <a:xfrm flipH="1">
            <a:off x="-6505" y="6766206"/>
            <a:ext cx="2069083" cy="0"/>
          </a:xfrm>
          <a:prstGeom prst="line">
            <a:avLst/>
          </a:prstGeom>
          <a:ln w="19050">
            <a:solidFill>
              <a:srgbClr val="00ABCE"/>
            </a:solidFill>
          </a:ln>
        </p:spPr>
        <p:style>
          <a:lnRef idx="1">
            <a:schemeClr val="accent1"/>
          </a:lnRef>
          <a:fillRef idx="0">
            <a:schemeClr val="accent1"/>
          </a:fillRef>
          <a:effectRef idx="0">
            <a:schemeClr val="accent1"/>
          </a:effectRef>
          <a:fontRef idx="minor">
            <a:schemeClr val="tx1"/>
          </a:fontRef>
        </p:style>
      </p:cxnSp>
      <p:sp>
        <p:nvSpPr>
          <p:cNvPr id="57" name="TextBox 7">
            <a:extLst>
              <a:ext uri="{FF2B5EF4-FFF2-40B4-BE49-F238E27FC236}">
                <a16:creationId xmlns:a16="http://schemas.microsoft.com/office/drawing/2014/main" id="{86BA215B-E2BC-45DF-9CB1-16A1674E7703}"/>
              </a:ext>
            </a:extLst>
          </p:cNvPr>
          <p:cNvSpPr txBox="1"/>
          <p:nvPr/>
        </p:nvSpPr>
        <p:spPr>
          <a:xfrm>
            <a:off x="81934" y="5904179"/>
            <a:ext cx="2069083" cy="8617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spcAft>
                <a:spcPts val="0"/>
              </a:spcAft>
            </a:pPr>
            <a:r>
              <a:rPr lang="en-US" sz="3600" dirty="0">
                <a:solidFill>
                  <a:srgbClr val="00ABCE"/>
                </a:solidFill>
                <a:latin typeface="PF Premier Text" panose="02000506090000020004" pitchFamily="50" charset="0"/>
                <a:ea typeface="Times New Roman" panose="02020603050405020304" pitchFamily="18" charset="0"/>
              </a:rPr>
              <a:t>315</a:t>
            </a:r>
          </a:p>
          <a:p>
            <a:pPr algn="r">
              <a:spcAft>
                <a:spcPts val="0"/>
              </a:spcAft>
            </a:pPr>
            <a:r>
              <a:rPr lang="en-US" sz="1400" dirty="0">
                <a:solidFill>
                  <a:srgbClr val="5E5652"/>
                </a:solidFill>
                <a:effectLst/>
                <a:latin typeface="PF Premier Text Light" panose="02000406060000020004" pitchFamily="50" charset="0"/>
                <a:ea typeface="Times New Roman" panose="02020603050405020304" pitchFamily="18" charset="0"/>
              </a:rPr>
              <a:t>PHARMACIES IN SLOVAKIA</a:t>
            </a:r>
            <a:endParaRPr lang="el-GR" dirty="0">
              <a:solidFill>
                <a:srgbClr val="5E5652"/>
              </a:solidFill>
              <a:effectLst/>
              <a:latin typeface="PF Premier Text Light" panose="02000406060000020004" pitchFamily="50" charset="0"/>
              <a:ea typeface="Times New Roman" panose="02020603050405020304" pitchFamily="18" charset="0"/>
            </a:endParaRPr>
          </a:p>
        </p:txBody>
      </p:sp>
      <p:cxnSp>
        <p:nvCxnSpPr>
          <p:cNvPr id="58" name="Straight Connector 57">
            <a:extLst>
              <a:ext uri="{FF2B5EF4-FFF2-40B4-BE49-F238E27FC236}">
                <a16:creationId xmlns:a16="http://schemas.microsoft.com/office/drawing/2014/main" id="{965EB197-EA25-4759-B3E9-A21DD969AAFC}"/>
              </a:ext>
            </a:extLst>
          </p:cNvPr>
          <p:cNvCxnSpPr/>
          <p:nvPr/>
        </p:nvCxnSpPr>
        <p:spPr>
          <a:xfrm flipH="1">
            <a:off x="-6505" y="7664434"/>
            <a:ext cx="2069083" cy="0"/>
          </a:xfrm>
          <a:prstGeom prst="line">
            <a:avLst/>
          </a:prstGeom>
          <a:ln w="19050">
            <a:solidFill>
              <a:srgbClr val="00ABCE"/>
            </a:solidFill>
          </a:ln>
        </p:spPr>
        <p:style>
          <a:lnRef idx="1">
            <a:schemeClr val="accent1"/>
          </a:lnRef>
          <a:fillRef idx="0">
            <a:schemeClr val="accent1"/>
          </a:fillRef>
          <a:effectRef idx="0">
            <a:schemeClr val="accent1"/>
          </a:effectRef>
          <a:fontRef idx="minor">
            <a:schemeClr val="tx1"/>
          </a:fontRef>
        </p:style>
      </p:cxnSp>
      <p:sp>
        <p:nvSpPr>
          <p:cNvPr id="59" name="TextBox 7">
            <a:extLst>
              <a:ext uri="{FF2B5EF4-FFF2-40B4-BE49-F238E27FC236}">
                <a16:creationId xmlns:a16="http://schemas.microsoft.com/office/drawing/2014/main" id="{E62197D9-7264-4277-BE64-CCD255A9B82B}"/>
              </a:ext>
            </a:extLst>
          </p:cNvPr>
          <p:cNvSpPr txBox="1"/>
          <p:nvPr/>
        </p:nvSpPr>
        <p:spPr>
          <a:xfrm>
            <a:off x="81934" y="6802407"/>
            <a:ext cx="2069083" cy="8617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spcAft>
                <a:spcPts val="0"/>
              </a:spcAft>
            </a:pPr>
            <a:r>
              <a:rPr lang="en-US" sz="3600" dirty="0">
                <a:solidFill>
                  <a:srgbClr val="00ABCE"/>
                </a:solidFill>
                <a:latin typeface="PF Premier Text" panose="02000506090000020004" pitchFamily="50" charset="0"/>
                <a:ea typeface="Times New Roman" panose="02020603050405020304" pitchFamily="18" charset="0"/>
              </a:rPr>
              <a:t>1,500</a:t>
            </a:r>
          </a:p>
          <a:p>
            <a:pPr algn="r">
              <a:spcAft>
                <a:spcPts val="0"/>
              </a:spcAft>
            </a:pPr>
            <a:r>
              <a:rPr lang="en-US" sz="1400" dirty="0">
                <a:solidFill>
                  <a:srgbClr val="5E5652"/>
                </a:solidFill>
                <a:effectLst/>
                <a:latin typeface="PF Premier Text Light" panose="02000406060000020004" pitchFamily="50" charset="0"/>
                <a:ea typeface="Times New Roman" panose="02020603050405020304" pitchFamily="18" charset="0"/>
              </a:rPr>
              <a:t>EMPLOYEES</a:t>
            </a:r>
            <a:endParaRPr lang="el-GR" dirty="0">
              <a:solidFill>
                <a:srgbClr val="5E5652"/>
              </a:solidFill>
              <a:effectLst/>
              <a:latin typeface="PF Premier Text Light" panose="02000406060000020004" pitchFamily="50" charset="0"/>
              <a:ea typeface="Times New Roman" panose="02020603050405020304" pitchFamily="18" charset="0"/>
            </a:endParaRPr>
          </a:p>
        </p:txBody>
      </p:sp>
      <p:cxnSp>
        <p:nvCxnSpPr>
          <p:cNvPr id="60" name="Straight Connector 59">
            <a:extLst>
              <a:ext uri="{FF2B5EF4-FFF2-40B4-BE49-F238E27FC236}">
                <a16:creationId xmlns:a16="http://schemas.microsoft.com/office/drawing/2014/main" id="{1C294505-AAB4-4B67-B1FF-E4AFD16DB53E}"/>
              </a:ext>
            </a:extLst>
          </p:cNvPr>
          <p:cNvCxnSpPr/>
          <p:nvPr/>
        </p:nvCxnSpPr>
        <p:spPr>
          <a:xfrm flipH="1">
            <a:off x="-6505" y="8547894"/>
            <a:ext cx="2069083" cy="0"/>
          </a:xfrm>
          <a:prstGeom prst="line">
            <a:avLst/>
          </a:prstGeom>
          <a:ln w="19050">
            <a:solidFill>
              <a:srgbClr val="00ABCE"/>
            </a:solidFill>
          </a:ln>
        </p:spPr>
        <p:style>
          <a:lnRef idx="1">
            <a:schemeClr val="accent1"/>
          </a:lnRef>
          <a:fillRef idx="0">
            <a:schemeClr val="accent1"/>
          </a:fillRef>
          <a:effectRef idx="0">
            <a:schemeClr val="accent1"/>
          </a:effectRef>
          <a:fontRef idx="minor">
            <a:schemeClr val="tx1"/>
          </a:fontRef>
        </p:style>
      </p:cxnSp>
      <p:sp>
        <p:nvSpPr>
          <p:cNvPr id="61" name="TextBox 7">
            <a:extLst>
              <a:ext uri="{FF2B5EF4-FFF2-40B4-BE49-F238E27FC236}">
                <a16:creationId xmlns:a16="http://schemas.microsoft.com/office/drawing/2014/main" id="{C6B32ACC-2735-47E5-9AD2-875EF4BDB6B9}"/>
              </a:ext>
            </a:extLst>
          </p:cNvPr>
          <p:cNvSpPr txBox="1"/>
          <p:nvPr/>
        </p:nvSpPr>
        <p:spPr>
          <a:xfrm>
            <a:off x="81934" y="7685867"/>
            <a:ext cx="2069083" cy="8617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spcAft>
                <a:spcPts val="0"/>
              </a:spcAft>
            </a:pPr>
            <a:r>
              <a:rPr lang="en-US" sz="3600" dirty="0">
                <a:solidFill>
                  <a:srgbClr val="00ABCE"/>
                </a:solidFill>
                <a:latin typeface="PF Premier Text" panose="02000506090000020004" pitchFamily="50" charset="0"/>
                <a:ea typeface="Times New Roman" panose="02020603050405020304" pitchFamily="18" charset="0"/>
              </a:rPr>
              <a:t>15+ m</a:t>
            </a:r>
          </a:p>
          <a:p>
            <a:pPr algn="r">
              <a:spcAft>
                <a:spcPts val="0"/>
              </a:spcAft>
            </a:pPr>
            <a:r>
              <a:rPr lang="en-US" sz="1400" dirty="0">
                <a:solidFill>
                  <a:srgbClr val="5E5652"/>
                </a:solidFill>
                <a:latin typeface="PF Premier Text Light" panose="02000406060000020004" pitchFamily="50" charset="0"/>
                <a:ea typeface="Times New Roman" panose="02020603050405020304" pitchFamily="18" charset="0"/>
              </a:rPr>
              <a:t>CUSTOMER</a:t>
            </a:r>
            <a:r>
              <a:rPr lang="en-US" sz="1400" dirty="0">
                <a:solidFill>
                  <a:srgbClr val="5E5652"/>
                </a:solidFill>
                <a:effectLst/>
                <a:latin typeface="PF Premier Text Light" panose="02000406060000020004" pitchFamily="50" charset="0"/>
                <a:ea typeface="Times New Roman" panose="02020603050405020304" pitchFamily="18" charset="0"/>
              </a:rPr>
              <a:t>S PER YEAR</a:t>
            </a:r>
            <a:endParaRPr lang="el-GR" dirty="0">
              <a:solidFill>
                <a:srgbClr val="5E5652"/>
              </a:solidFill>
              <a:effectLst/>
              <a:latin typeface="PF Premier Text Light" panose="02000406060000020004" pitchFamily="50" charset="0"/>
              <a:ea typeface="Times New Roman" panose="02020603050405020304" pitchFamily="18" charset="0"/>
            </a:endParaRPr>
          </a:p>
        </p:txBody>
      </p:sp>
      <p:cxnSp>
        <p:nvCxnSpPr>
          <p:cNvPr id="62" name="Straight Connector 61">
            <a:extLst>
              <a:ext uri="{FF2B5EF4-FFF2-40B4-BE49-F238E27FC236}">
                <a16:creationId xmlns:a16="http://schemas.microsoft.com/office/drawing/2014/main" id="{053DDFB4-C59C-4072-B96F-B9768D77E744}"/>
              </a:ext>
            </a:extLst>
          </p:cNvPr>
          <p:cNvCxnSpPr/>
          <p:nvPr/>
        </p:nvCxnSpPr>
        <p:spPr>
          <a:xfrm flipH="1">
            <a:off x="-6505" y="9431353"/>
            <a:ext cx="2069083" cy="0"/>
          </a:xfrm>
          <a:prstGeom prst="line">
            <a:avLst/>
          </a:prstGeom>
          <a:ln w="19050">
            <a:solidFill>
              <a:srgbClr val="00ABCE"/>
            </a:solidFill>
          </a:ln>
        </p:spPr>
        <p:style>
          <a:lnRef idx="1">
            <a:schemeClr val="accent1"/>
          </a:lnRef>
          <a:fillRef idx="0">
            <a:schemeClr val="accent1"/>
          </a:fillRef>
          <a:effectRef idx="0">
            <a:schemeClr val="accent1"/>
          </a:effectRef>
          <a:fontRef idx="minor">
            <a:schemeClr val="tx1"/>
          </a:fontRef>
        </p:style>
      </p:cxnSp>
      <p:sp>
        <p:nvSpPr>
          <p:cNvPr id="63" name="TextBox 7">
            <a:extLst>
              <a:ext uri="{FF2B5EF4-FFF2-40B4-BE49-F238E27FC236}">
                <a16:creationId xmlns:a16="http://schemas.microsoft.com/office/drawing/2014/main" id="{9058C218-57C8-423A-8E66-31C176ED41E9}"/>
              </a:ext>
            </a:extLst>
          </p:cNvPr>
          <p:cNvSpPr txBox="1"/>
          <p:nvPr/>
        </p:nvSpPr>
        <p:spPr>
          <a:xfrm>
            <a:off x="81934" y="8569326"/>
            <a:ext cx="2069083" cy="8617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spcAft>
                <a:spcPts val="0"/>
              </a:spcAft>
            </a:pPr>
            <a:r>
              <a:rPr lang="en-US" sz="3600" dirty="0">
                <a:solidFill>
                  <a:srgbClr val="00ABCE"/>
                </a:solidFill>
                <a:latin typeface="PF Premier Text" panose="02000506090000020004" pitchFamily="50" charset="0"/>
                <a:ea typeface="Times New Roman" panose="02020603050405020304" pitchFamily="18" charset="0"/>
              </a:rPr>
              <a:t>5</a:t>
            </a:r>
          </a:p>
          <a:p>
            <a:pPr algn="r">
              <a:spcAft>
                <a:spcPts val="0"/>
              </a:spcAft>
            </a:pPr>
            <a:r>
              <a:rPr lang="en-US" sz="1400" dirty="0">
                <a:solidFill>
                  <a:srgbClr val="5E5652"/>
                </a:solidFill>
                <a:effectLst/>
                <a:latin typeface="PF Premier Text Light" panose="02000406060000020004" pitchFamily="50" charset="0"/>
                <a:ea typeface="Times New Roman" panose="02020603050405020304" pitchFamily="18" charset="0"/>
              </a:rPr>
              <a:t>VENDING MACHINES</a:t>
            </a:r>
            <a:endParaRPr lang="el-GR" dirty="0">
              <a:solidFill>
                <a:srgbClr val="5E5652"/>
              </a:solidFill>
              <a:effectLst/>
              <a:latin typeface="PF Premier Text Light" panose="02000406060000020004" pitchFamily="50" charset="0"/>
              <a:ea typeface="Times New Roman" panose="02020603050405020304" pitchFamily="18" charset="0"/>
            </a:endParaRPr>
          </a:p>
        </p:txBody>
      </p:sp>
      <p:cxnSp>
        <p:nvCxnSpPr>
          <p:cNvPr id="66" name="Straight Connector 65">
            <a:extLst>
              <a:ext uri="{FF2B5EF4-FFF2-40B4-BE49-F238E27FC236}">
                <a16:creationId xmlns:a16="http://schemas.microsoft.com/office/drawing/2014/main" id="{FB308938-2C47-4F8E-9145-A852DD8F0556}"/>
              </a:ext>
            </a:extLst>
          </p:cNvPr>
          <p:cNvCxnSpPr/>
          <p:nvPr/>
        </p:nvCxnSpPr>
        <p:spPr>
          <a:xfrm flipH="1">
            <a:off x="-6505" y="10319593"/>
            <a:ext cx="2069083" cy="0"/>
          </a:xfrm>
          <a:prstGeom prst="line">
            <a:avLst/>
          </a:prstGeom>
          <a:ln w="19050">
            <a:solidFill>
              <a:srgbClr val="00ABCE"/>
            </a:solidFill>
          </a:ln>
        </p:spPr>
        <p:style>
          <a:lnRef idx="1">
            <a:schemeClr val="accent1"/>
          </a:lnRef>
          <a:fillRef idx="0">
            <a:schemeClr val="accent1"/>
          </a:fillRef>
          <a:effectRef idx="0">
            <a:schemeClr val="accent1"/>
          </a:effectRef>
          <a:fontRef idx="minor">
            <a:schemeClr val="tx1"/>
          </a:fontRef>
        </p:style>
      </p:cxnSp>
      <p:sp>
        <p:nvSpPr>
          <p:cNvPr id="67" name="TextBox 7">
            <a:extLst>
              <a:ext uri="{FF2B5EF4-FFF2-40B4-BE49-F238E27FC236}">
                <a16:creationId xmlns:a16="http://schemas.microsoft.com/office/drawing/2014/main" id="{011AD46E-4E14-429D-BD03-8DA5375F442D}"/>
              </a:ext>
            </a:extLst>
          </p:cNvPr>
          <p:cNvSpPr txBox="1"/>
          <p:nvPr/>
        </p:nvSpPr>
        <p:spPr>
          <a:xfrm>
            <a:off x="0" y="9457819"/>
            <a:ext cx="2151017" cy="8617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spcAft>
                <a:spcPts val="0"/>
              </a:spcAft>
            </a:pPr>
            <a:r>
              <a:rPr lang="en-US" sz="3600" dirty="0">
                <a:solidFill>
                  <a:srgbClr val="00ABCE"/>
                </a:solidFill>
                <a:latin typeface="PF Premier Text" panose="02000506090000020004" pitchFamily="50" charset="0"/>
                <a:ea typeface="Times New Roman" panose="02020603050405020304" pitchFamily="18" charset="0"/>
              </a:rPr>
              <a:t>xxx</a:t>
            </a:r>
          </a:p>
          <a:p>
            <a:pPr algn="r">
              <a:spcAft>
                <a:spcPts val="0"/>
              </a:spcAft>
            </a:pPr>
            <a:r>
              <a:rPr lang="en-US" sz="1400" dirty="0">
                <a:solidFill>
                  <a:srgbClr val="5E5652"/>
                </a:solidFill>
                <a:effectLst/>
                <a:latin typeface="PF Premier Text Light" panose="02000406060000020004" pitchFamily="50" charset="0"/>
                <a:ea typeface="Times New Roman" panose="02020603050405020304" pitchFamily="18" charset="0"/>
              </a:rPr>
              <a:t>XXXXXXX</a:t>
            </a:r>
            <a:endParaRPr lang="el-GR" dirty="0">
              <a:solidFill>
                <a:srgbClr val="5E5652"/>
              </a:solidFill>
              <a:effectLst/>
              <a:latin typeface="PF Premier Text Light" panose="02000406060000020004" pitchFamily="50" charset="0"/>
              <a:ea typeface="Times New Roman" panose="02020603050405020304" pitchFamily="18" charset="0"/>
            </a:endParaRPr>
          </a:p>
        </p:txBody>
      </p:sp>
      <p:sp>
        <p:nvSpPr>
          <p:cNvPr id="17" name="Right Triangle 16">
            <a:extLst>
              <a:ext uri="{FF2B5EF4-FFF2-40B4-BE49-F238E27FC236}">
                <a16:creationId xmlns:a16="http://schemas.microsoft.com/office/drawing/2014/main" id="{254E947B-6FA0-414E-91BB-1037F00B74E2}"/>
              </a:ext>
            </a:extLst>
          </p:cNvPr>
          <p:cNvSpPr/>
          <p:nvPr/>
        </p:nvSpPr>
        <p:spPr>
          <a:xfrm flipH="1">
            <a:off x="6869133" y="4480585"/>
            <a:ext cx="136326" cy="373924"/>
          </a:xfrm>
          <a:prstGeom prst="rtTriangle">
            <a:avLst/>
          </a:prstGeom>
          <a:solidFill>
            <a:srgbClr val="5E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arallelogram 29">
            <a:extLst>
              <a:ext uri="{FF2B5EF4-FFF2-40B4-BE49-F238E27FC236}">
                <a16:creationId xmlns:a16="http://schemas.microsoft.com/office/drawing/2014/main" id="{AC13658D-D1B1-48DF-9E09-1AC18ED87BB5}"/>
              </a:ext>
            </a:extLst>
          </p:cNvPr>
          <p:cNvSpPr/>
          <p:nvPr/>
        </p:nvSpPr>
        <p:spPr>
          <a:xfrm>
            <a:off x="6787970" y="4434448"/>
            <a:ext cx="255925" cy="445277"/>
          </a:xfrm>
          <a:prstGeom prst="parallelogram">
            <a:avLst>
              <a:gd name="adj" fmla="val 648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drawing&#10;&#10;Description automatically generated">
            <a:extLst>
              <a:ext uri="{FF2B5EF4-FFF2-40B4-BE49-F238E27FC236}">
                <a16:creationId xmlns:a16="http://schemas.microsoft.com/office/drawing/2014/main" id="{DF4FB7A5-F1BD-4D38-8363-0E0512A5AF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3945" y="5003539"/>
            <a:ext cx="1303776" cy="443879"/>
          </a:xfrm>
          <a:prstGeom prst="rect">
            <a:avLst/>
          </a:prstGeom>
        </p:spPr>
      </p:pic>
      <p:sp>
        <p:nvSpPr>
          <p:cNvPr id="2" name="Parallelogram 1">
            <a:extLst>
              <a:ext uri="{FF2B5EF4-FFF2-40B4-BE49-F238E27FC236}">
                <a16:creationId xmlns:a16="http://schemas.microsoft.com/office/drawing/2014/main" id="{0DF86B68-A4DB-4E91-BFC7-A57DC9759AA2}"/>
              </a:ext>
            </a:extLst>
          </p:cNvPr>
          <p:cNvSpPr/>
          <p:nvPr/>
        </p:nvSpPr>
        <p:spPr>
          <a:xfrm>
            <a:off x="-2216151" y="-16426"/>
            <a:ext cx="6191385" cy="4147414"/>
          </a:xfrm>
          <a:prstGeom prst="parallelogram">
            <a:avLst>
              <a:gd name="adj" fmla="val 40536"/>
            </a:avLst>
          </a:prstGeom>
          <a:solidFill>
            <a:srgbClr val="FFFFFF">
              <a:alpha val="5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close up of a sign&#10;&#10;Description automatically generated">
            <a:extLst>
              <a:ext uri="{FF2B5EF4-FFF2-40B4-BE49-F238E27FC236}">
                <a16:creationId xmlns:a16="http://schemas.microsoft.com/office/drawing/2014/main" id="{391264AC-0FEA-4C60-AFA0-A6A7B4ADFC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717" y="211767"/>
            <a:ext cx="2491321" cy="1654736"/>
          </a:xfrm>
          <a:prstGeom prst="rect">
            <a:avLst/>
          </a:prstGeom>
        </p:spPr>
      </p:pic>
    </p:spTree>
    <p:extLst>
      <p:ext uri="{BB962C8B-B14F-4D97-AF65-F5344CB8AC3E}">
        <p14:creationId xmlns:p14="http://schemas.microsoft.com/office/powerpoint/2010/main" val="292115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D2EC508-427E-47CD-B2ED-A1AD91B2FCA7}"/>
              </a:ext>
            </a:extLst>
          </p:cNvPr>
          <p:cNvGrpSpPr/>
          <p:nvPr/>
        </p:nvGrpSpPr>
        <p:grpSpPr>
          <a:xfrm>
            <a:off x="0" y="9224757"/>
            <a:ext cx="7559675" cy="940431"/>
            <a:chOff x="0" y="9224757"/>
            <a:chExt cx="7559675" cy="940431"/>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62" b="39863"/>
            <a:stretch/>
          </p:blipFill>
          <p:spPr>
            <a:xfrm>
              <a:off x="0" y="9224757"/>
              <a:ext cx="7559675" cy="940431"/>
            </a:xfrm>
            <a:prstGeom prst="rect">
              <a:avLst/>
            </a:prstGeom>
          </p:spPr>
        </p:pic>
        <p:sp>
          <p:nvSpPr>
            <p:cNvPr id="3" name="Rectangle 2">
              <a:extLst>
                <a:ext uri="{FF2B5EF4-FFF2-40B4-BE49-F238E27FC236}">
                  <a16:creationId xmlns:a16="http://schemas.microsoft.com/office/drawing/2014/main" id="{4198B3DC-CEF3-4A6D-82B2-649E7E72A1A5}"/>
                </a:ext>
              </a:extLst>
            </p:cNvPr>
            <p:cNvSpPr/>
            <p:nvPr/>
          </p:nvSpPr>
          <p:spPr>
            <a:xfrm>
              <a:off x="5181600" y="9715500"/>
              <a:ext cx="146685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E6CCF839-0A22-4200-BA2B-0A8FE3AEB81C}"/>
              </a:ext>
            </a:extLst>
          </p:cNvPr>
          <p:cNvSpPr/>
          <p:nvPr/>
        </p:nvSpPr>
        <p:spPr>
          <a:xfrm>
            <a:off x="0" y="0"/>
            <a:ext cx="7559675" cy="205740"/>
          </a:xfrm>
          <a:prstGeom prst="rect">
            <a:avLst/>
          </a:prstGeom>
          <a:solidFill>
            <a:srgbClr val="00A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PF Premier Text" panose="02000506090000020004" pitchFamily="50" charset="0"/>
              <a:cs typeface="Segoe UI Semilight" panose="020B0402040204020203" pitchFamily="34" charset="0"/>
            </a:endParaRPr>
          </a:p>
        </p:txBody>
      </p:sp>
      <p:pic>
        <p:nvPicPr>
          <p:cNvPr id="23" name="Picture 22" descr="A close up of a sign&#10;&#10;Description automatically generated">
            <a:extLst>
              <a:ext uri="{FF2B5EF4-FFF2-40B4-BE49-F238E27FC236}">
                <a16:creationId xmlns:a16="http://schemas.microsoft.com/office/drawing/2014/main" id="{5AA25BA8-123C-4639-8FA1-0E7E35E3D3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58" y="190500"/>
            <a:ext cx="1824118" cy="1211580"/>
          </a:xfrm>
          <a:prstGeom prst="rect">
            <a:avLst/>
          </a:prstGeom>
        </p:spPr>
      </p:pic>
      <p:sp>
        <p:nvSpPr>
          <p:cNvPr id="24" name="Rectangle 23">
            <a:extLst>
              <a:ext uri="{FF2B5EF4-FFF2-40B4-BE49-F238E27FC236}">
                <a16:creationId xmlns:a16="http://schemas.microsoft.com/office/drawing/2014/main" id="{3B934564-A9AA-45E7-9CE6-7CA66BDE1955}"/>
              </a:ext>
            </a:extLst>
          </p:cNvPr>
          <p:cNvSpPr/>
          <p:nvPr/>
        </p:nvSpPr>
        <p:spPr>
          <a:xfrm>
            <a:off x="308300" y="474080"/>
            <a:ext cx="1556218" cy="373924"/>
          </a:xfrm>
          <a:prstGeom prst="rect">
            <a:avLst/>
          </a:prstGeom>
          <a:solidFill>
            <a:srgbClr val="00A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4B06972-EF2C-45ED-84A2-D16EEF4FF3C5}"/>
              </a:ext>
            </a:extLst>
          </p:cNvPr>
          <p:cNvSpPr/>
          <p:nvPr/>
        </p:nvSpPr>
        <p:spPr>
          <a:xfrm flipH="1">
            <a:off x="-2861" y="474079"/>
            <a:ext cx="418370" cy="373925"/>
          </a:xfrm>
          <a:prstGeom prst="rect">
            <a:avLst/>
          </a:prstGeom>
          <a:solidFill>
            <a:srgbClr val="5E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5522148-8F5E-47D1-B717-064FF22F8C4F}"/>
              </a:ext>
            </a:extLst>
          </p:cNvPr>
          <p:cNvSpPr txBox="1"/>
          <p:nvPr/>
        </p:nvSpPr>
        <p:spPr>
          <a:xfrm>
            <a:off x="1063750" y="494875"/>
            <a:ext cx="1062317" cy="369332"/>
          </a:xfrm>
          <a:prstGeom prst="rect">
            <a:avLst/>
          </a:prstGeom>
          <a:noFill/>
        </p:spPr>
        <p:txBody>
          <a:bodyPr wrap="square" rtlCol="0">
            <a:spAutoFit/>
          </a:bodyPr>
          <a:lstStyle/>
          <a:p>
            <a:r>
              <a:rPr lang="en-US" dirty="0">
                <a:solidFill>
                  <a:schemeClr val="bg1"/>
                </a:solidFill>
                <a:latin typeface="PF Premier Text" panose="02000506090000020004" pitchFamily="50" charset="0"/>
              </a:rPr>
              <a:t>Retail</a:t>
            </a:r>
          </a:p>
        </p:txBody>
      </p:sp>
      <p:sp>
        <p:nvSpPr>
          <p:cNvPr id="29" name="TextBox 7">
            <a:extLst>
              <a:ext uri="{FF2B5EF4-FFF2-40B4-BE49-F238E27FC236}">
                <a16:creationId xmlns:a16="http://schemas.microsoft.com/office/drawing/2014/main" id="{33845314-91EE-42D6-A470-CA7CEBCE8A4D}"/>
              </a:ext>
            </a:extLst>
          </p:cNvPr>
          <p:cNvSpPr txBox="1"/>
          <p:nvPr/>
        </p:nvSpPr>
        <p:spPr>
          <a:xfrm>
            <a:off x="322811" y="1116343"/>
            <a:ext cx="250902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0"/>
              </a:spcAft>
            </a:pPr>
            <a:r>
              <a:rPr lang="en-US" b="1" dirty="0">
                <a:solidFill>
                  <a:srgbClr val="5E5652"/>
                </a:solidFill>
                <a:latin typeface="PF Premier Text" panose="02000506090000020004" pitchFamily="50" charset="0"/>
                <a:ea typeface="Times New Roman" panose="02020603050405020304" pitchFamily="18" charset="0"/>
              </a:rPr>
              <a:t>THE SOLUTION</a:t>
            </a:r>
            <a:endParaRPr lang="el-GR" b="1" dirty="0">
              <a:solidFill>
                <a:srgbClr val="5E5652"/>
              </a:solidFill>
              <a:effectLst/>
              <a:latin typeface="PF Premier Text" panose="02000506090000020004" pitchFamily="50" charset="0"/>
              <a:ea typeface="Times New Roman" panose="02020603050405020304" pitchFamily="18" charset="0"/>
            </a:endParaRPr>
          </a:p>
        </p:txBody>
      </p:sp>
      <p:sp>
        <p:nvSpPr>
          <p:cNvPr id="32" name="TextBox 7">
            <a:extLst>
              <a:ext uri="{FF2B5EF4-FFF2-40B4-BE49-F238E27FC236}">
                <a16:creationId xmlns:a16="http://schemas.microsoft.com/office/drawing/2014/main" id="{DF3A3575-07C9-4EB9-94D8-5695C571CE33}"/>
              </a:ext>
            </a:extLst>
          </p:cNvPr>
          <p:cNvSpPr txBox="1"/>
          <p:nvPr/>
        </p:nvSpPr>
        <p:spPr>
          <a:xfrm>
            <a:off x="322809" y="6464863"/>
            <a:ext cx="250902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0"/>
              </a:spcAft>
            </a:pPr>
            <a:r>
              <a:rPr lang="en-US" b="1" dirty="0">
                <a:solidFill>
                  <a:srgbClr val="5E5652"/>
                </a:solidFill>
                <a:latin typeface="PF Premier Text" panose="02000506090000020004" pitchFamily="50" charset="0"/>
                <a:ea typeface="Times New Roman" panose="02020603050405020304" pitchFamily="18" charset="0"/>
              </a:rPr>
              <a:t>THE RESULTS</a:t>
            </a:r>
            <a:endParaRPr lang="el-GR" b="1" dirty="0">
              <a:solidFill>
                <a:srgbClr val="5E5652"/>
              </a:solidFill>
              <a:effectLst/>
              <a:latin typeface="PF Premier Text" panose="02000506090000020004" pitchFamily="50" charset="0"/>
              <a:ea typeface="Times New Roman" panose="02020603050405020304" pitchFamily="18" charset="0"/>
            </a:endParaRPr>
          </a:p>
        </p:txBody>
      </p:sp>
      <p:sp>
        <p:nvSpPr>
          <p:cNvPr id="33" name="TextBox 7">
            <a:extLst>
              <a:ext uri="{FF2B5EF4-FFF2-40B4-BE49-F238E27FC236}">
                <a16:creationId xmlns:a16="http://schemas.microsoft.com/office/drawing/2014/main" id="{3BC76053-D333-4F36-9CEF-3D20B71F13F8}"/>
              </a:ext>
            </a:extLst>
          </p:cNvPr>
          <p:cNvSpPr txBox="1"/>
          <p:nvPr/>
        </p:nvSpPr>
        <p:spPr>
          <a:xfrm>
            <a:off x="322808" y="6834195"/>
            <a:ext cx="7000326" cy="7848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600"/>
              </a:spcAft>
            </a:pPr>
            <a:r>
              <a:rPr lang="en-US" sz="1200" dirty="0" err="1">
                <a:solidFill>
                  <a:srgbClr val="00ABCE"/>
                </a:solidFill>
                <a:latin typeface="PF Premier Text Light" panose="02000406060000020004" pitchFamily="50" charset="0"/>
                <a:ea typeface="Times New Roman" panose="02020603050405020304" pitchFamily="18" charset="0"/>
              </a:rPr>
              <a:t>Dr.Max</a:t>
            </a:r>
            <a:r>
              <a:rPr lang="en-US" sz="1200" dirty="0">
                <a:solidFill>
                  <a:srgbClr val="00ABCE"/>
                </a:solidFill>
                <a:latin typeface="PF Premier Text Light" panose="02000406060000020004" pitchFamily="50" charset="0"/>
                <a:ea typeface="Times New Roman" panose="02020603050405020304" pitchFamily="18" charset="0"/>
              </a:rPr>
              <a:t> installed </a:t>
            </a:r>
            <a:r>
              <a:rPr lang="en-US" sz="1600" dirty="0">
                <a:solidFill>
                  <a:srgbClr val="00ABCE"/>
                </a:solidFill>
                <a:latin typeface="PF Premier Text Light" panose="02000406060000020004" pitchFamily="50" charset="0"/>
              </a:rPr>
              <a:t>5</a:t>
            </a:r>
            <a:r>
              <a:rPr lang="en-US" sz="1200" dirty="0">
                <a:solidFill>
                  <a:srgbClr val="00ABCE"/>
                </a:solidFill>
                <a:latin typeface="PF Premier Text Light" panose="02000406060000020004" pitchFamily="50" charset="0"/>
                <a:ea typeface="Times New Roman" panose="02020603050405020304" pitchFamily="18" charset="0"/>
              </a:rPr>
              <a:t> </a:t>
            </a:r>
            <a:r>
              <a:rPr lang="en-US" sz="1600" dirty="0">
                <a:solidFill>
                  <a:srgbClr val="00ABCE"/>
                </a:solidFill>
                <a:latin typeface="PF Premier Text Light" panose="02000406060000020004" pitchFamily="50" charset="0"/>
              </a:rPr>
              <a:t>vending machines</a:t>
            </a:r>
            <a:r>
              <a:rPr lang="en-US" sz="1200" dirty="0">
                <a:solidFill>
                  <a:srgbClr val="00ABCE"/>
                </a:solidFill>
                <a:latin typeface="PF Premier Text Light" panose="02000406060000020004" pitchFamily="50" charset="0"/>
                <a:ea typeface="Times New Roman" panose="02020603050405020304" pitchFamily="18" charset="0"/>
              </a:rPr>
              <a:t> in </a:t>
            </a:r>
            <a:r>
              <a:rPr lang="en-US" sz="1600" dirty="0">
                <a:solidFill>
                  <a:srgbClr val="00ABCE"/>
                </a:solidFill>
                <a:latin typeface="PF Premier Text Light" panose="02000406060000020004" pitchFamily="50" charset="0"/>
              </a:rPr>
              <a:t>3</a:t>
            </a:r>
            <a:r>
              <a:rPr lang="en-US" sz="1200" dirty="0">
                <a:solidFill>
                  <a:srgbClr val="00ABCE"/>
                </a:solidFill>
                <a:latin typeface="PF Premier Text Light" panose="02000406060000020004" pitchFamily="50" charset="0"/>
                <a:ea typeface="Times New Roman" panose="02020603050405020304" pitchFamily="18" charset="0"/>
              </a:rPr>
              <a:t> </a:t>
            </a:r>
            <a:r>
              <a:rPr lang="en-US" sz="1600" dirty="0">
                <a:solidFill>
                  <a:srgbClr val="00ABCE"/>
                </a:solidFill>
                <a:latin typeface="PF Premier Text Light" panose="02000406060000020004" pitchFamily="50" charset="0"/>
              </a:rPr>
              <a:t>cities</a:t>
            </a:r>
            <a:r>
              <a:rPr lang="en-US" sz="1200" dirty="0">
                <a:solidFill>
                  <a:srgbClr val="00ABCE"/>
                </a:solidFill>
                <a:latin typeface="PF Premier Text Light" panose="02000406060000020004" pitchFamily="50" charset="0"/>
                <a:ea typeface="Times New Roman" panose="02020603050405020304" pitchFamily="18" charset="0"/>
              </a:rPr>
              <a:t> in Slovakia within </a:t>
            </a:r>
            <a:r>
              <a:rPr lang="en-US" sz="1600" dirty="0">
                <a:solidFill>
                  <a:srgbClr val="00ABCE"/>
                </a:solidFill>
                <a:latin typeface="PF Premier Text Light" panose="02000406060000020004" pitchFamily="50" charset="0"/>
              </a:rPr>
              <a:t>10 months</a:t>
            </a:r>
            <a:r>
              <a:rPr lang="en-US" sz="1200" dirty="0">
                <a:solidFill>
                  <a:srgbClr val="00ABCE"/>
                </a:solidFill>
                <a:latin typeface="PF Premier Text Light" panose="02000406060000020004" pitchFamily="50" charset="0"/>
                <a:ea typeface="Times New Roman" panose="02020603050405020304" pitchFamily="18" charset="0"/>
              </a:rPr>
              <a:t>. </a:t>
            </a:r>
          </a:p>
          <a:p>
            <a:pPr>
              <a:spcAft>
                <a:spcPts val="600"/>
              </a:spcAft>
            </a:pPr>
            <a:r>
              <a:rPr lang="en-US" sz="1200" dirty="0">
                <a:solidFill>
                  <a:srgbClr val="5E5652"/>
                </a:solidFill>
                <a:latin typeface="PF Premier Text Light" panose="02000406060000020004" pitchFamily="50" charset="0"/>
                <a:ea typeface="Times New Roman" panose="02020603050405020304" pitchFamily="18" charset="0"/>
              </a:rPr>
              <a:t>Now hundreds of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customers use smart vending machines on a monthly  basis to purchase medicines and OTC products at any time of the day or night. </a:t>
            </a:r>
          </a:p>
        </p:txBody>
      </p:sp>
      <p:sp>
        <p:nvSpPr>
          <p:cNvPr id="50" name="TextBox 7">
            <a:extLst>
              <a:ext uri="{FF2B5EF4-FFF2-40B4-BE49-F238E27FC236}">
                <a16:creationId xmlns:a16="http://schemas.microsoft.com/office/drawing/2014/main" id="{71B1E586-3810-4F75-81FE-8BDDF4F2BBE5}"/>
              </a:ext>
            </a:extLst>
          </p:cNvPr>
          <p:cNvSpPr txBox="1"/>
          <p:nvPr/>
        </p:nvSpPr>
        <p:spPr>
          <a:xfrm>
            <a:off x="322808" y="3576064"/>
            <a:ext cx="3061324" cy="23852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600"/>
              </a:spcAft>
            </a:pPr>
            <a:r>
              <a:rPr lang="en-US" sz="1200" dirty="0">
                <a:solidFill>
                  <a:srgbClr val="00ABCE"/>
                </a:solidFill>
                <a:latin typeface="PF Premier Text Light" panose="02000406060000020004" pitchFamily="50" charset="0"/>
                <a:ea typeface="Times New Roman" panose="02020603050405020304" pitchFamily="18" charset="0"/>
              </a:rPr>
              <a:t>Vending machines during COVID-19 outbreak</a:t>
            </a:r>
          </a:p>
          <a:p>
            <a:pPr>
              <a:spcAft>
                <a:spcPts val="300"/>
              </a:spcAft>
            </a:pPr>
            <a:r>
              <a:rPr lang="en-US" sz="1200" dirty="0">
                <a:solidFill>
                  <a:srgbClr val="5E5652"/>
                </a:solidFill>
                <a:latin typeface="PF Premier Text Light" panose="02000406060000020004" pitchFamily="50" charset="0"/>
                <a:ea typeface="Times New Roman" panose="02020603050405020304" pitchFamily="18" charset="0"/>
              </a:rPr>
              <a:t>To better serve customers during COVID-19 outbreak,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equipped the vending machines with masks for repeated use and other essential products, such as hand sanitizers. In that difficult time,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was able to secure 24x7 availability of essential goods, while the automated dispensing system ensured maximum protection for customers and reduced the risk of transmitting the virus. Regardless of the day and time customers were able to get their marks, sanitizers and other goods avoiding human contact and were even able to choose the payment method (card or cash).</a:t>
            </a:r>
          </a:p>
        </p:txBody>
      </p:sp>
      <p:pic>
        <p:nvPicPr>
          <p:cNvPr id="7" name="Picture 6">
            <a:extLst>
              <a:ext uri="{FF2B5EF4-FFF2-40B4-BE49-F238E27FC236}">
                <a16:creationId xmlns:a16="http://schemas.microsoft.com/office/drawing/2014/main" id="{D3F9989C-E65C-409A-909A-6544858EF71F}"/>
              </a:ext>
            </a:extLst>
          </p:cNvPr>
          <p:cNvPicPr>
            <a:picLocks noChangeAspect="1"/>
          </p:cNvPicPr>
          <p:nvPr/>
        </p:nvPicPr>
        <p:blipFill rotWithShape="1">
          <a:blip r:embed="rId4"/>
          <a:srcRect t="17784" b="17785"/>
          <a:stretch/>
        </p:blipFill>
        <p:spPr>
          <a:xfrm>
            <a:off x="868499" y="10167710"/>
            <a:ext cx="5822676" cy="481245"/>
          </a:xfrm>
          <a:prstGeom prst="rect">
            <a:avLst/>
          </a:prstGeom>
        </p:spPr>
      </p:pic>
      <p:sp>
        <p:nvSpPr>
          <p:cNvPr id="78" name="Right Triangle 77">
            <a:extLst>
              <a:ext uri="{FF2B5EF4-FFF2-40B4-BE49-F238E27FC236}">
                <a16:creationId xmlns:a16="http://schemas.microsoft.com/office/drawing/2014/main" id="{B4A82D77-E29F-45B9-AAA1-0361C61DB320}"/>
              </a:ext>
            </a:extLst>
          </p:cNvPr>
          <p:cNvSpPr/>
          <p:nvPr/>
        </p:nvSpPr>
        <p:spPr>
          <a:xfrm rot="10800000" flipH="1">
            <a:off x="415509" y="474079"/>
            <a:ext cx="136326" cy="373924"/>
          </a:xfrm>
          <a:prstGeom prst="rtTriangle">
            <a:avLst/>
          </a:prstGeom>
          <a:solidFill>
            <a:srgbClr val="5E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A86E590-2857-4788-B472-041906CC7DD1}"/>
              </a:ext>
            </a:extLst>
          </p:cNvPr>
          <p:cNvSpPr/>
          <p:nvPr/>
        </p:nvSpPr>
        <p:spPr>
          <a:xfrm flipH="1">
            <a:off x="2386623" y="6120622"/>
            <a:ext cx="997509" cy="157881"/>
          </a:xfrm>
          <a:prstGeom prst="rect">
            <a:avLst/>
          </a:prstGeom>
          <a:solidFill>
            <a:srgbClr val="5E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AC914262-3C31-42F5-9B63-BA2B8800D3C4}"/>
              </a:ext>
            </a:extLst>
          </p:cNvPr>
          <p:cNvSpPr/>
          <p:nvPr/>
        </p:nvSpPr>
        <p:spPr>
          <a:xfrm>
            <a:off x="415508" y="6120622"/>
            <a:ext cx="1899949" cy="157882"/>
          </a:xfrm>
          <a:prstGeom prst="rect">
            <a:avLst/>
          </a:prstGeom>
          <a:solidFill>
            <a:srgbClr val="00A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5E5C1E1F-BE05-446C-93C1-50F46F68132C}"/>
              </a:ext>
            </a:extLst>
          </p:cNvPr>
          <p:cNvSpPr/>
          <p:nvPr/>
        </p:nvSpPr>
        <p:spPr>
          <a:xfrm flipH="1">
            <a:off x="2262201" y="6120240"/>
            <a:ext cx="136326" cy="158264"/>
          </a:xfrm>
          <a:prstGeom prst="rtTriangle">
            <a:avLst/>
          </a:prstGeom>
          <a:solidFill>
            <a:srgbClr val="5E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A429836-30E8-4052-9FD6-B88E0CFD8D35}"/>
              </a:ext>
            </a:extLst>
          </p:cNvPr>
          <p:cNvSpPr/>
          <p:nvPr/>
        </p:nvSpPr>
        <p:spPr>
          <a:xfrm>
            <a:off x="1382598" y="3268820"/>
            <a:ext cx="2004789" cy="157883"/>
          </a:xfrm>
          <a:prstGeom prst="rect">
            <a:avLst/>
          </a:prstGeom>
          <a:solidFill>
            <a:srgbClr val="00A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D091F6A-8C37-437E-B785-119CDC167053}"/>
              </a:ext>
            </a:extLst>
          </p:cNvPr>
          <p:cNvSpPr/>
          <p:nvPr/>
        </p:nvSpPr>
        <p:spPr>
          <a:xfrm flipH="1">
            <a:off x="418762" y="3268822"/>
            <a:ext cx="1098001" cy="157883"/>
          </a:xfrm>
          <a:prstGeom prst="rect">
            <a:avLst/>
          </a:prstGeom>
          <a:solidFill>
            <a:srgbClr val="5E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arallelogram 86">
            <a:extLst>
              <a:ext uri="{FF2B5EF4-FFF2-40B4-BE49-F238E27FC236}">
                <a16:creationId xmlns:a16="http://schemas.microsoft.com/office/drawing/2014/main" id="{BA93CDAD-070E-4F69-9D23-3C88D69113CA}"/>
              </a:ext>
            </a:extLst>
          </p:cNvPr>
          <p:cNvSpPr/>
          <p:nvPr/>
        </p:nvSpPr>
        <p:spPr>
          <a:xfrm>
            <a:off x="1450120" y="3234946"/>
            <a:ext cx="313417" cy="236610"/>
          </a:xfrm>
          <a:prstGeom prst="parallelogram">
            <a:avLst>
              <a:gd name="adj" fmla="val 849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ight Triangle 88">
            <a:extLst>
              <a:ext uri="{FF2B5EF4-FFF2-40B4-BE49-F238E27FC236}">
                <a16:creationId xmlns:a16="http://schemas.microsoft.com/office/drawing/2014/main" id="{A6B6C633-C42B-4046-BB04-3A9C02F18387}"/>
              </a:ext>
            </a:extLst>
          </p:cNvPr>
          <p:cNvSpPr/>
          <p:nvPr/>
        </p:nvSpPr>
        <p:spPr>
          <a:xfrm rot="10800000" flipH="1">
            <a:off x="1487900" y="3268819"/>
            <a:ext cx="136326" cy="157885"/>
          </a:xfrm>
          <a:prstGeom prst="rtTriangle">
            <a:avLst/>
          </a:prstGeom>
          <a:solidFill>
            <a:srgbClr val="5E5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a:extLst>
              <a:ext uri="{FF2B5EF4-FFF2-40B4-BE49-F238E27FC236}">
                <a16:creationId xmlns:a16="http://schemas.microsoft.com/office/drawing/2014/main" id="{6FEB8F82-0D85-4A17-9546-4D92CD58AD01}"/>
              </a:ext>
            </a:extLst>
          </p:cNvPr>
          <p:cNvSpPr/>
          <p:nvPr/>
        </p:nvSpPr>
        <p:spPr>
          <a:xfrm>
            <a:off x="2156277" y="6049037"/>
            <a:ext cx="313417" cy="236610"/>
          </a:xfrm>
          <a:prstGeom prst="parallelogram">
            <a:avLst>
              <a:gd name="adj" fmla="val 849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a:extLst>
              <a:ext uri="{FF2B5EF4-FFF2-40B4-BE49-F238E27FC236}">
                <a16:creationId xmlns:a16="http://schemas.microsoft.com/office/drawing/2014/main" id="{7F872E60-5103-4DD0-82F4-91565B245A36}"/>
              </a:ext>
            </a:extLst>
          </p:cNvPr>
          <p:cNvSpPr/>
          <p:nvPr/>
        </p:nvSpPr>
        <p:spPr>
          <a:xfrm>
            <a:off x="380026" y="445640"/>
            <a:ext cx="255925" cy="445277"/>
          </a:xfrm>
          <a:prstGeom prst="parallelogram">
            <a:avLst>
              <a:gd name="adj" fmla="val 648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7">
            <a:extLst>
              <a:ext uri="{FF2B5EF4-FFF2-40B4-BE49-F238E27FC236}">
                <a16:creationId xmlns:a16="http://schemas.microsoft.com/office/drawing/2014/main" id="{C42627AA-699F-48C4-BA57-9EF6584FF5E7}"/>
              </a:ext>
            </a:extLst>
          </p:cNvPr>
          <p:cNvSpPr txBox="1"/>
          <p:nvPr/>
        </p:nvSpPr>
        <p:spPr>
          <a:xfrm>
            <a:off x="322812" y="1491251"/>
            <a:ext cx="7000326" cy="153888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600"/>
              </a:spcAft>
            </a:pPr>
            <a:r>
              <a:rPr lang="en-US" sz="1200" dirty="0">
                <a:solidFill>
                  <a:srgbClr val="00ABCE"/>
                </a:solidFill>
                <a:latin typeface="PF Premier Text Light" panose="02000406060000020004" pitchFamily="50" charset="0"/>
              </a:rPr>
              <a:t>Printec offered the ideal solution for their challenge: a smart vending machine that could be installed  outside the pharmacies  to enhance customer experience and ensure round the clock availability. </a:t>
            </a:r>
          </a:p>
          <a:p>
            <a:pPr>
              <a:spcAft>
                <a:spcPts val="600"/>
              </a:spcAft>
            </a:pPr>
            <a:r>
              <a:rPr lang="en-US" sz="1200" dirty="0">
                <a:solidFill>
                  <a:srgbClr val="5E5652"/>
                </a:solidFill>
                <a:latin typeface="PF Premier Text Light" panose="02000406060000020004" pitchFamily="50" charset="0"/>
                <a:ea typeface="Times New Roman" panose="02020603050405020304" pitchFamily="18" charset="0"/>
              </a:rPr>
              <a:t>This also created a competitive advantage for </a:t>
            </a: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as it was the first pharmacy to install such machines for pharmaceutical products in Slovakia.</a:t>
            </a:r>
          </a:p>
          <a:p>
            <a:pPr>
              <a:spcAft>
                <a:spcPts val="600"/>
              </a:spcAft>
            </a:pPr>
            <a:r>
              <a:rPr lang="en-US" sz="1200" dirty="0" err="1">
                <a:solidFill>
                  <a:srgbClr val="5E5652"/>
                </a:solidFill>
                <a:latin typeface="PF Premier Text Light" panose="02000406060000020004" pitchFamily="50" charset="0"/>
                <a:ea typeface="Times New Roman" panose="02020603050405020304" pitchFamily="18" charset="0"/>
              </a:rPr>
              <a:t>Dr.Max</a:t>
            </a:r>
            <a:r>
              <a:rPr lang="en-US" sz="1200" dirty="0">
                <a:solidFill>
                  <a:srgbClr val="5E5652"/>
                </a:solidFill>
                <a:latin typeface="PF Premier Text Light" panose="02000406060000020004" pitchFamily="50" charset="0"/>
                <a:ea typeface="Times New Roman" panose="02020603050405020304" pitchFamily="18" charset="0"/>
              </a:rPr>
              <a:t> chose </a:t>
            </a:r>
            <a:r>
              <a:rPr lang="en-US" sz="1200" dirty="0" err="1">
                <a:solidFill>
                  <a:srgbClr val="5E5652"/>
                </a:solidFill>
                <a:latin typeface="PF Premier Text Light" panose="02000406060000020004" pitchFamily="50" charset="0"/>
                <a:ea typeface="Times New Roman" panose="02020603050405020304" pitchFamily="18" charset="0"/>
              </a:rPr>
              <a:t>Pharmabox</a:t>
            </a:r>
            <a:r>
              <a:rPr lang="en-US" sz="1200" dirty="0">
                <a:solidFill>
                  <a:srgbClr val="5E5652"/>
                </a:solidFill>
                <a:latin typeface="PF Premier Text Light" panose="02000406060000020004" pitchFamily="50" charset="0"/>
                <a:ea typeface="Times New Roman" panose="02020603050405020304" pitchFamily="18" charset="0"/>
              </a:rPr>
              <a:t> mainly because of its ability of temperature control which is critical for medicines; at the same time its vandal proof window with a UV filter secures the safety and storage conditions of the products. The machine also offers both cash and card payments, so customers enjoy a hassle-free checkout experience.</a:t>
            </a:r>
          </a:p>
        </p:txBody>
      </p:sp>
      <p:pic>
        <p:nvPicPr>
          <p:cNvPr id="16" name="Picture 15" descr="A close up of a piano&#10;&#10;Description automatically generated">
            <a:extLst>
              <a:ext uri="{FF2B5EF4-FFF2-40B4-BE49-F238E27FC236}">
                <a16:creationId xmlns:a16="http://schemas.microsoft.com/office/drawing/2014/main" id="{E9C3CD1D-9A3E-4ECF-A1ED-FF9812B67F98}"/>
              </a:ext>
            </a:extLst>
          </p:cNvPr>
          <p:cNvPicPr>
            <a:picLocks noChangeAspect="1"/>
          </p:cNvPicPr>
          <p:nvPr/>
        </p:nvPicPr>
        <p:blipFill rotWithShape="1">
          <a:blip r:embed="rId5">
            <a:extLst>
              <a:ext uri="{28A0092B-C50C-407E-A947-70E740481C1C}">
                <a14:useLocalDpi xmlns:a14="http://schemas.microsoft.com/office/drawing/2010/main" val="0"/>
              </a:ext>
            </a:extLst>
          </a:blip>
          <a:srcRect t="12971" b="33198"/>
          <a:stretch/>
        </p:blipFill>
        <p:spPr>
          <a:xfrm>
            <a:off x="3583638" y="3266130"/>
            <a:ext cx="3739496" cy="3019531"/>
          </a:xfrm>
          <a:prstGeom prst="rect">
            <a:avLst/>
          </a:prstGeom>
        </p:spPr>
      </p:pic>
      <p:sp>
        <p:nvSpPr>
          <p:cNvPr id="17" name="Rectangle 16">
            <a:extLst>
              <a:ext uri="{FF2B5EF4-FFF2-40B4-BE49-F238E27FC236}">
                <a16:creationId xmlns:a16="http://schemas.microsoft.com/office/drawing/2014/main" id="{C6571AD8-13EB-40CC-874E-1420BE3050D8}"/>
              </a:ext>
            </a:extLst>
          </p:cNvPr>
          <p:cNvSpPr/>
          <p:nvPr/>
        </p:nvSpPr>
        <p:spPr>
          <a:xfrm>
            <a:off x="415508" y="7682387"/>
            <a:ext cx="6907626" cy="359810"/>
          </a:xfrm>
          <a:prstGeom prst="rect">
            <a:avLst/>
          </a:prstGeom>
          <a:solidFill>
            <a:srgbClr val="00A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27FF315-1882-4C63-846E-DD35E2FD67F3}"/>
              </a:ext>
            </a:extLst>
          </p:cNvPr>
          <p:cNvSpPr/>
          <p:nvPr/>
        </p:nvSpPr>
        <p:spPr>
          <a:xfrm>
            <a:off x="415508" y="8042196"/>
            <a:ext cx="6907626" cy="899178"/>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7">
            <a:extLst>
              <a:ext uri="{FF2B5EF4-FFF2-40B4-BE49-F238E27FC236}">
                <a16:creationId xmlns:a16="http://schemas.microsoft.com/office/drawing/2014/main" id="{C978A877-2FD6-4212-8191-07DA6FFAF7F9}"/>
              </a:ext>
            </a:extLst>
          </p:cNvPr>
          <p:cNvSpPr txBox="1"/>
          <p:nvPr/>
        </p:nvSpPr>
        <p:spPr>
          <a:xfrm>
            <a:off x="627968" y="7723791"/>
            <a:ext cx="1574232"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0"/>
              </a:spcAft>
            </a:pPr>
            <a:r>
              <a:rPr lang="en-US" sz="1200" b="1" dirty="0">
                <a:solidFill>
                  <a:schemeClr val="bg1"/>
                </a:solidFill>
                <a:latin typeface="PF Premier Text" panose="02000506090000020004" pitchFamily="50" charset="0"/>
                <a:ea typeface="Times New Roman" panose="02020603050405020304" pitchFamily="18" charset="0"/>
              </a:rPr>
              <a:t>Key benefits for </a:t>
            </a:r>
            <a:r>
              <a:rPr lang="en-US" sz="1200" b="1" dirty="0" err="1">
                <a:solidFill>
                  <a:schemeClr val="bg1"/>
                </a:solidFill>
                <a:latin typeface="PF Premier Text" panose="02000506090000020004" pitchFamily="50" charset="0"/>
                <a:ea typeface="Times New Roman" panose="02020603050405020304" pitchFamily="18" charset="0"/>
              </a:rPr>
              <a:t>Dr.Max</a:t>
            </a:r>
            <a:endParaRPr lang="el-GR" b="1" dirty="0">
              <a:solidFill>
                <a:schemeClr val="bg1"/>
              </a:solidFill>
              <a:effectLst/>
              <a:latin typeface="PF Premier Text" panose="02000506090000020004" pitchFamily="50" charset="0"/>
              <a:ea typeface="Times New Roman" panose="02020603050405020304" pitchFamily="18" charset="0"/>
            </a:endParaRPr>
          </a:p>
        </p:txBody>
      </p:sp>
      <p:cxnSp>
        <p:nvCxnSpPr>
          <p:cNvPr id="20" name="Straight Connector 19">
            <a:extLst>
              <a:ext uri="{FF2B5EF4-FFF2-40B4-BE49-F238E27FC236}">
                <a16:creationId xmlns:a16="http://schemas.microsoft.com/office/drawing/2014/main" id="{F83D6227-EF30-4752-80CC-FA799BAEB3FA}"/>
              </a:ext>
            </a:extLst>
          </p:cNvPr>
          <p:cNvCxnSpPr>
            <a:cxnSpLocks/>
          </p:cNvCxnSpPr>
          <p:nvPr/>
        </p:nvCxnSpPr>
        <p:spPr>
          <a:xfrm>
            <a:off x="3879179" y="8073556"/>
            <a:ext cx="0" cy="860165"/>
          </a:xfrm>
          <a:prstGeom prst="line">
            <a:avLst/>
          </a:prstGeom>
          <a:ln w="19050" cap="rnd">
            <a:solidFill>
              <a:srgbClr val="5E5652"/>
            </a:solidFill>
            <a:prstDash val="sysDot"/>
          </a:ln>
        </p:spPr>
        <p:style>
          <a:lnRef idx="1">
            <a:schemeClr val="accent1"/>
          </a:lnRef>
          <a:fillRef idx="0">
            <a:schemeClr val="accent1"/>
          </a:fillRef>
          <a:effectRef idx="0">
            <a:schemeClr val="accent1"/>
          </a:effectRef>
          <a:fontRef idx="minor">
            <a:schemeClr val="tx1"/>
          </a:fontRef>
        </p:style>
      </p:cxnSp>
      <p:sp>
        <p:nvSpPr>
          <p:cNvPr id="55" name="TextBox 7">
            <a:extLst>
              <a:ext uri="{FF2B5EF4-FFF2-40B4-BE49-F238E27FC236}">
                <a16:creationId xmlns:a16="http://schemas.microsoft.com/office/drawing/2014/main" id="{A3D92B41-5C0F-4E89-A7F2-338EFCEB69EA}"/>
              </a:ext>
            </a:extLst>
          </p:cNvPr>
          <p:cNvSpPr txBox="1"/>
          <p:nvPr/>
        </p:nvSpPr>
        <p:spPr>
          <a:xfrm>
            <a:off x="4094072" y="7728865"/>
            <a:ext cx="1769405"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spcAft>
                <a:spcPts val="0"/>
              </a:spcAft>
            </a:pPr>
            <a:r>
              <a:rPr lang="en-US" sz="1200" b="1" dirty="0">
                <a:solidFill>
                  <a:schemeClr val="bg1"/>
                </a:solidFill>
                <a:latin typeface="PF Premier Text" panose="02000506090000020004" pitchFamily="50" charset="0"/>
                <a:ea typeface="Times New Roman" panose="02020603050405020304" pitchFamily="18" charset="0"/>
              </a:rPr>
              <a:t>Key benefits for customers</a:t>
            </a:r>
            <a:endParaRPr lang="el-GR" b="1" dirty="0">
              <a:solidFill>
                <a:schemeClr val="bg1"/>
              </a:solidFill>
              <a:effectLst/>
              <a:latin typeface="PF Premier Text" panose="02000506090000020004" pitchFamily="50" charset="0"/>
              <a:ea typeface="Times New Roman" panose="02020603050405020304" pitchFamily="18" charset="0"/>
            </a:endParaRPr>
          </a:p>
        </p:txBody>
      </p:sp>
      <p:sp>
        <p:nvSpPr>
          <p:cNvPr id="56" name="TextBox 7">
            <a:extLst>
              <a:ext uri="{FF2B5EF4-FFF2-40B4-BE49-F238E27FC236}">
                <a16:creationId xmlns:a16="http://schemas.microsoft.com/office/drawing/2014/main" id="{462A62D4-F542-4FDA-B523-644D3659C527}"/>
              </a:ext>
            </a:extLst>
          </p:cNvPr>
          <p:cNvSpPr txBox="1"/>
          <p:nvPr/>
        </p:nvSpPr>
        <p:spPr>
          <a:xfrm>
            <a:off x="625680" y="8110377"/>
            <a:ext cx="3043327" cy="8002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spcAft>
                <a:spcPts val="600"/>
              </a:spcAft>
              <a:buClr>
                <a:srgbClr val="00ABCE"/>
              </a:buClr>
              <a:buFont typeface="Arial" panose="020B0604020202020204" pitchFamily="34" charset="0"/>
              <a:buChar char="•"/>
            </a:pPr>
            <a:r>
              <a:rPr lang="en-US" sz="1200" dirty="0">
                <a:solidFill>
                  <a:srgbClr val="5E5652"/>
                </a:solidFill>
                <a:latin typeface="PF Premier Text Light" panose="02000406060000020004" pitchFamily="50" charset="0"/>
                <a:ea typeface="Times New Roman" panose="02020603050405020304" pitchFamily="18" charset="0"/>
              </a:rPr>
              <a:t>Increased sales </a:t>
            </a:r>
          </a:p>
          <a:p>
            <a:pPr marL="171450" indent="-171450">
              <a:spcAft>
                <a:spcPts val="600"/>
              </a:spcAft>
              <a:buClr>
                <a:srgbClr val="00ABCE"/>
              </a:buClr>
              <a:buFont typeface="Arial" panose="020B0604020202020204" pitchFamily="34" charset="0"/>
              <a:buChar char="•"/>
            </a:pPr>
            <a:r>
              <a:rPr lang="en-US" sz="1200" dirty="0">
                <a:solidFill>
                  <a:srgbClr val="5E5652"/>
                </a:solidFill>
                <a:latin typeface="PF Premier Text Light" panose="02000406060000020004" pitchFamily="50" charset="0"/>
                <a:ea typeface="Times New Roman" panose="02020603050405020304" pitchFamily="18" charset="0"/>
              </a:rPr>
              <a:t>Enhanced customer experience</a:t>
            </a:r>
          </a:p>
          <a:p>
            <a:pPr marL="171450" indent="-171450">
              <a:spcAft>
                <a:spcPts val="600"/>
              </a:spcAft>
              <a:buClr>
                <a:srgbClr val="00ABCE"/>
              </a:buClr>
              <a:buFont typeface="Arial" panose="020B0604020202020204" pitchFamily="34" charset="0"/>
              <a:buChar char="•"/>
            </a:pPr>
            <a:r>
              <a:rPr lang="en-US" sz="1200" dirty="0">
                <a:solidFill>
                  <a:srgbClr val="5E5652"/>
                </a:solidFill>
                <a:latin typeface="PF Premier Text Light" panose="02000406060000020004" pitchFamily="50" charset="0"/>
                <a:ea typeface="Times New Roman" panose="02020603050405020304" pitchFamily="18" charset="0"/>
              </a:rPr>
              <a:t>Extended operating time</a:t>
            </a:r>
          </a:p>
        </p:txBody>
      </p:sp>
      <p:sp>
        <p:nvSpPr>
          <p:cNvPr id="59" name="TextBox 7">
            <a:extLst>
              <a:ext uri="{FF2B5EF4-FFF2-40B4-BE49-F238E27FC236}">
                <a16:creationId xmlns:a16="http://schemas.microsoft.com/office/drawing/2014/main" id="{BA8DD193-4FF1-4B3A-8C00-0F255069F3E5}"/>
              </a:ext>
            </a:extLst>
          </p:cNvPr>
          <p:cNvSpPr txBox="1"/>
          <p:nvPr/>
        </p:nvSpPr>
        <p:spPr>
          <a:xfrm>
            <a:off x="4094072" y="8110377"/>
            <a:ext cx="3043327" cy="80021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spcAft>
                <a:spcPts val="600"/>
              </a:spcAft>
              <a:buClr>
                <a:srgbClr val="00ABCE"/>
              </a:buClr>
              <a:buFont typeface="Arial" panose="020B0604020202020204" pitchFamily="34" charset="0"/>
              <a:buChar char="•"/>
            </a:pPr>
            <a:r>
              <a:rPr lang="en-US" sz="1200" dirty="0">
                <a:solidFill>
                  <a:srgbClr val="5E5652"/>
                </a:solidFill>
                <a:latin typeface="PF Premier Text Light" panose="02000406060000020004" pitchFamily="50" charset="0"/>
                <a:ea typeface="Times New Roman" panose="02020603050405020304" pitchFamily="18" charset="0"/>
              </a:rPr>
              <a:t>24x7 access to pharmaceutical products</a:t>
            </a:r>
          </a:p>
          <a:p>
            <a:pPr marL="171450" indent="-171450">
              <a:spcAft>
                <a:spcPts val="600"/>
              </a:spcAft>
              <a:buClr>
                <a:srgbClr val="00ABCE"/>
              </a:buClr>
              <a:buFont typeface="Arial" panose="020B0604020202020204" pitchFamily="34" charset="0"/>
              <a:buChar char="•"/>
            </a:pPr>
            <a:r>
              <a:rPr lang="en-US" sz="1200" dirty="0">
                <a:solidFill>
                  <a:srgbClr val="5E5652"/>
                </a:solidFill>
                <a:latin typeface="PF Premier Text Light" panose="02000406060000020004" pitchFamily="50" charset="0"/>
                <a:ea typeface="Times New Roman" panose="02020603050405020304" pitchFamily="18" charset="0"/>
              </a:rPr>
              <a:t>Ease of use</a:t>
            </a:r>
          </a:p>
          <a:p>
            <a:pPr marL="171450" indent="-171450">
              <a:spcAft>
                <a:spcPts val="600"/>
              </a:spcAft>
              <a:buClr>
                <a:srgbClr val="00ABCE"/>
              </a:buClr>
              <a:buFont typeface="Arial" panose="020B0604020202020204" pitchFamily="34" charset="0"/>
              <a:buChar char="•"/>
            </a:pPr>
            <a:r>
              <a:rPr lang="en-US" sz="1200" dirty="0">
                <a:solidFill>
                  <a:srgbClr val="5E5652"/>
                </a:solidFill>
                <a:latin typeface="PF Premier Text Light" panose="02000406060000020004" pitchFamily="50" charset="0"/>
                <a:ea typeface="Times New Roman" panose="02020603050405020304" pitchFamily="18" charset="0"/>
              </a:rPr>
              <a:t>Ability to pay by card or cash</a:t>
            </a:r>
          </a:p>
        </p:txBody>
      </p:sp>
    </p:spTree>
    <p:extLst>
      <p:ext uri="{BB962C8B-B14F-4D97-AF65-F5344CB8AC3E}">
        <p14:creationId xmlns:p14="http://schemas.microsoft.com/office/powerpoint/2010/main" val="20926834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FC1CE7FDB9B74E963580607359CF20" ma:contentTypeVersion="18" ma:contentTypeDescription="Create a new document." ma:contentTypeScope="" ma:versionID="b2e11c03bcbc59563ff74a1861b2d8e4">
  <xsd:schema xmlns:xsd="http://www.w3.org/2001/XMLSchema" xmlns:xs="http://www.w3.org/2001/XMLSchema" xmlns:p="http://schemas.microsoft.com/office/2006/metadata/properties" xmlns:ns2="57d36919-5465-46cf-86bd-97943a3e8b83" xmlns:ns3="5285a4ee-1c30-4727-8e28-593ae3cd774f" targetNamespace="http://schemas.microsoft.com/office/2006/metadata/properties" ma:root="true" ma:fieldsID="94b4325f6a65085650f4816ec138dcf7" ns2:_="" ns3:_="">
    <xsd:import namespace="57d36919-5465-46cf-86bd-97943a3e8b83"/>
    <xsd:import namespace="5285a4ee-1c30-4727-8e28-593ae3cd77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d36919-5465-46cf-86bd-97943a3e8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8b6ef46-2e90-4b51-aa37-640f512e633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85a4ee-1c30-4727-8e28-593ae3cd774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de2ab97-79b7-43ff-b8d5-7fd0dfb6d654}" ma:internalName="TaxCatchAll" ma:showField="CatchAllData" ma:web="5285a4ee-1c30-4727-8e28-593ae3cd77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7d36919-5465-46cf-86bd-97943a3e8b83">
      <Terms xmlns="http://schemas.microsoft.com/office/infopath/2007/PartnerControls"/>
    </lcf76f155ced4ddcb4097134ff3c332f>
    <TaxCatchAll xmlns="5285a4ee-1c30-4727-8e28-593ae3cd774f" xsi:nil="true"/>
  </documentManagement>
</p:properties>
</file>

<file path=customXml/itemProps1.xml><?xml version="1.0" encoding="utf-8"?>
<ds:datastoreItem xmlns:ds="http://schemas.openxmlformats.org/officeDocument/2006/customXml" ds:itemID="{038D6136-64F6-4905-9D38-B8959A82884C}"/>
</file>

<file path=customXml/itemProps2.xml><?xml version="1.0" encoding="utf-8"?>
<ds:datastoreItem xmlns:ds="http://schemas.openxmlformats.org/officeDocument/2006/customXml" ds:itemID="{F57066DB-1BB7-4FC7-8A5D-D2F842E9E6D1}"/>
</file>

<file path=customXml/itemProps3.xml><?xml version="1.0" encoding="utf-8"?>
<ds:datastoreItem xmlns:ds="http://schemas.openxmlformats.org/officeDocument/2006/customXml" ds:itemID="{7877E505-7ABD-4250-A4FB-7F42AD0D38BB}"/>
</file>

<file path=docProps/app.xml><?xml version="1.0" encoding="utf-8"?>
<Properties xmlns="http://schemas.openxmlformats.org/officeDocument/2006/extended-properties" xmlns:vt="http://schemas.openxmlformats.org/officeDocument/2006/docPropsVTypes">
  <Template>Office Theme</Template>
  <TotalTime>3048</TotalTime>
  <Words>563</Words>
  <Application>Microsoft Office PowerPoint</Application>
  <PresentationFormat>Custom</PresentationFormat>
  <Paragraphs>39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PF Premier Text</vt:lpstr>
      <vt:lpstr>PF Premier Text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Grigoriadou Melina</dc:creator>
  <cp:lastModifiedBy>Kantli Areti</cp:lastModifiedBy>
  <cp:revision>241</cp:revision>
  <dcterms:created xsi:type="dcterms:W3CDTF">2017-10-31T10:35:46Z</dcterms:created>
  <dcterms:modified xsi:type="dcterms:W3CDTF">2020-05-27T12:49:19Z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0x0101009EFC1CE7FDB9B74E963580607359CF20</vt:lpwstr>
  </property>
</Properties>
</file>