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5" r:id="rId2"/>
    <p:sldId id="259" r:id="rId3"/>
  </p:sldIdLst>
  <p:sldSz cx="7559675" cy="1069181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456" userDrawn="1">
          <p15:clr>
            <a:srgbClr val="A4A3A4"/>
          </p15:clr>
        </p15:guide>
        <p15:guide id="2" pos="2381" userDrawn="1">
          <p15:clr>
            <a:srgbClr val="A4A3A4"/>
          </p15:clr>
        </p15:guide>
        <p15:guide id="3" pos="173" userDrawn="1">
          <p15:clr>
            <a:srgbClr val="A4A3A4"/>
          </p15:clr>
        </p15:guide>
        <p15:guide id="4" pos="4613" userDrawn="1">
          <p15:clr>
            <a:srgbClr val="A4A3A4"/>
          </p15:clr>
        </p15:guide>
        <p15:guide id="5" orient="horz" pos="248" userDrawn="1">
          <p15:clr>
            <a:srgbClr val="A4A3A4"/>
          </p15:clr>
        </p15:guide>
        <p15:guide id="6" orient="horz" pos="2312" userDrawn="1">
          <p15:clr>
            <a:srgbClr val="A4A3A4"/>
          </p15:clr>
        </p15:guide>
        <p15:guide id="7" orient="horz" pos="6440" userDrawn="1">
          <p15:clr>
            <a:srgbClr val="A4A3A4"/>
          </p15:clr>
        </p15:guide>
        <p15:guide id="8" pos="24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E5652"/>
    <a:srgbClr val="FFFFFF"/>
    <a:srgbClr val="00ABCE"/>
    <a:srgbClr val="E8E8E8"/>
    <a:srgbClr val="E0E0E0"/>
    <a:srgbClr val="F7F4F3"/>
    <a:srgbClr val="49A3BB"/>
    <a:srgbClr val="E7E6E6"/>
    <a:srgbClr val="939597"/>
    <a:srgbClr val="58585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87" autoAdjust="0"/>
    <p:restoredTop sz="94660"/>
  </p:normalViewPr>
  <p:slideViewPr>
    <p:cSldViewPr snapToGrid="0">
      <p:cViewPr>
        <p:scale>
          <a:sx n="125" d="100"/>
          <a:sy n="125" d="100"/>
        </p:scale>
        <p:origin x="2076" y="-1740"/>
      </p:cViewPr>
      <p:guideLst>
        <p:guide orient="horz" pos="5456"/>
        <p:guide pos="2381"/>
        <p:guide pos="173"/>
        <p:guide pos="4613"/>
        <p:guide orient="horz" pos="248"/>
        <p:guide orient="horz" pos="2312"/>
        <p:guide orient="horz" pos="6440"/>
        <p:guide pos="245"/>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en-US"/>
              <a:t>Click to edit Master title style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A914A95-566B-41B5-A0B3-D1713762AECA}" type="datetimeFigureOut">
              <a:rPr lang="en-US" smtClean="0"/>
              <a:t>13-Nov-19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932478-11E6-423F-83BE-7AB645876AEB}" type="slidenum">
              <a:rPr lang="en-US" smtClean="0"/>
              <a:t>‹#›</a:t>
            </a:fld>
            <a:endParaRPr lang="en-US"/>
          </a:p>
        </p:txBody>
      </p:sp>
    </p:spTree>
    <p:extLst>
      <p:ext uri="{BB962C8B-B14F-4D97-AF65-F5344CB8AC3E}">
        <p14:creationId xmlns:p14="http://schemas.microsoft.com/office/powerpoint/2010/main" val="1599851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914A95-566B-41B5-A0B3-D1713762AECA}" type="datetimeFigureOut">
              <a:rPr lang="en-US" smtClean="0"/>
              <a:t>13-Nov-19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932478-11E6-423F-83BE-7AB645876AEB}" type="slidenum">
              <a:rPr lang="en-US" smtClean="0"/>
              <a:t>‹#›</a:t>
            </a:fld>
            <a:endParaRPr lang="en-US"/>
          </a:p>
        </p:txBody>
      </p:sp>
    </p:spTree>
    <p:extLst>
      <p:ext uri="{BB962C8B-B14F-4D97-AF65-F5344CB8AC3E}">
        <p14:creationId xmlns:p14="http://schemas.microsoft.com/office/powerpoint/2010/main" val="2797136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914A95-566B-41B5-A0B3-D1713762AECA}" type="datetimeFigureOut">
              <a:rPr lang="en-US" smtClean="0"/>
              <a:t>13-Nov-19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932478-11E6-423F-83BE-7AB645876AEB}" type="slidenum">
              <a:rPr lang="en-US" smtClean="0"/>
              <a:t>‹#›</a:t>
            </a:fld>
            <a:endParaRPr lang="en-US"/>
          </a:p>
        </p:txBody>
      </p:sp>
    </p:spTree>
    <p:extLst>
      <p:ext uri="{BB962C8B-B14F-4D97-AF65-F5344CB8AC3E}">
        <p14:creationId xmlns:p14="http://schemas.microsoft.com/office/powerpoint/2010/main" val="150679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914A95-566B-41B5-A0B3-D1713762AECA}" type="datetimeFigureOut">
              <a:rPr lang="en-US" smtClean="0"/>
              <a:t>13-Nov-19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932478-11E6-423F-83BE-7AB645876AEB}" type="slidenum">
              <a:rPr lang="en-US" smtClean="0"/>
              <a:t>‹#›</a:t>
            </a:fld>
            <a:endParaRPr lang="en-US"/>
          </a:p>
        </p:txBody>
      </p:sp>
    </p:spTree>
    <p:extLst>
      <p:ext uri="{BB962C8B-B14F-4D97-AF65-F5344CB8AC3E}">
        <p14:creationId xmlns:p14="http://schemas.microsoft.com/office/powerpoint/2010/main" val="2176980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en-US"/>
              <a:t>Click to edit Master title style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914A95-566B-41B5-A0B3-D1713762AECA}" type="datetimeFigureOut">
              <a:rPr lang="en-US" smtClean="0"/>
              <a:t>13-Nov-19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932478-11E6-423F-83BE-7AB645876AEB}" type="slidenum">
              <a:rPr lang="en-US" smtClean="0"/>
              <a:t>‹#›</a:t>
            </a:fld>
            <a:endParaRPr lang="en-US"/>
          </a:p>
        </p:txBody>
      </p:sp>
    </p:spTree>
    <p:extLst>
      <p:ext uri="{BB962C8B-B14F-4D97-AF65-F5344CB8AC3E}">
        <p14:creationId xmlns:p14="http://schemas.microsoft.com/office/powerpoint/2010/main" val="1957741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A914A95-566B-41B5-A0B3-D1713762AECA}" type="datetimeFigureOut">
              <a:rPr lang="en-US" smtClean="0"/>
              <a:t>13-Nov-19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932478-11E6-423F-83BE-7AB645876AEB}" type="slidenum">
              <a:rPr lang="en-US" smtClean="0"/>
              <a:t>‹#›</a:t>
            </a:fld>
            <a:endParaRPr lang="en-US"/>
          </a:p>
        </p:txBody>
      </p:sp>
    </p:spTree>
    <p:extLst>
      <p:ext uri="{BB962C8B-B14F-4D97-AF65-F5344CB8AC3E}">
        <p14:creationId xmlns:p14="http://schemas.microsoft.com/office/powerpoint/2010/main" val="3748235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en-US"/>
              <a:t>Click to edit Master title style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US"/>
              <a:t>Click to edit Master text styles</a:t>
            </a:r>
          </a:p>
        </p:txBody>
      </p:sp>
      <p:sp>
        <p:nvSpPr>
          <p:cNvPr id="4" name="Content Placeholder 3"/>
          <p:cNvSpPr>
            <a:spLocks noGrp="1"/>
          </p:cNvSpPr>
          <p:nvPr>
            <p:ph sz="half" idx="2"/>
          </p:nvPr>
        </p:nvSpPr>
        <p:spPr>
          <a:xfrm>
            <a:off x="520713" y="3905482"/>
            <a:ext cx="3198096"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US"/>
              <a:t>Click to edit Master text styles</a:t>
            </a:r>
          </a:p>
        </p:txBody>
      </p:sp>
      <p:sp>
        <p:nvSpPr>
          <p:cNvPr id="6" name="Content Placeholder 5"/>
          <p:cNvSpPr>
            <a:spLocks noGrp="1"/>
          </p:cNvSpPr>
          <p:nvPr>
            <p:ph sz="quarter" idx="4"/>
          </p:nvPr>
        </p:nvSpPr>
        <p:spPr>
          <a:xfrm>
            <a:off x="3827086" y="3905482"/>
            <a:ext cx="3213847"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A914A95-566B-41B5-A0B3-D1713762AECA}" type="datetimeFigureOut">
              <a:rPr lang="en-US" smtClean="0"/>
              <a:t>13-Nov-19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932478-11E6-423F-83BE-7AB645876AEB}" type="slidenum">
              <a:rPr lang="en-US" smtClean="0"/>
              <a:t>‹#›</a:t>
            </a:fld>
            <a:endParaRPr lang="en-US"/>
          </a:p>
        </p:txBody>
      </p:sp>
    </p:spTree>
    <p:extLst>
      <p:ext uri="{BB962C8B-B14F-4D97-AF65-F5344CB8AC3E}">
        <p14:creationId xmlns:p14="http://schemas.microsoft.com/office/powerpoint/2010/main" val="4015808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A914A95-566B-41B5-A0B3-D1713762AECA}" type="datetimeFigureOut">
              <a:rPr lang="en-US" smtClean="0"/>
              <a:t>13-Nov-19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932478-11E6-423F-83BE-7AB645876AEB}" type="slidenum">
              <a:rPr lang="en-US" smtClean="0"/>
              <a:t>‹#›</a:t>
            </a:fld>
            <a:endParaRPr lang="en-US"/>
          </a:p>
        </p:txBody>
      </p:sp>
    </p:spTree>
    <p:extLst>
      <p:ext uri="{BB962C8B-B14F-4D97-AF65-F5344CB8AC3E}">
        <p14:creationId xmlns:p14="http://schemas.microsoft.com/office/powerpoint/2010/main" val="1854939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914A95-566B-41B5-A0B3-D1713762AECA}" type="datetimeFigureOut">
              <a:rPr lang="en-US" smtClean="0"/>
              <a:t>13-Nov-19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932478-11E6-423F-83BE-7AB645876AEB}" type="slidenum">
              <a:rPr lang="en-US" smtClean="0"/>
              <a:t>‹#›</a:t>
            </a:fld>
            <a:endParaRPr lang="en-US"/>
          </a:p>
        </p:txBody>
      </p:sp>
    </p:spTree>
    <p:extLst>
      <p:ext uri="{BB962C8B-B14F-4D97-AF65-F5344CB8AC3E}">
        <p14:creationId xmlns:p14="http://schemas.microsoft.com/office/powerpoint/2010/main" val="1835939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US"/>
              <a:t>Click to edit Master title style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5A914A95-566B-41B5-A0B3-D1713762AECA}" type="datetimeFigureOut">
              <a:rPr lang="en-US" smtClean="0"/>
              <a:t>13-Nov-19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932478-11E6-423F-83BE-7AB645876AEB}" type="slidenum">
              <a:rPr lang="en-US" smtClean="0"/>
              <a:t>‹#›</a:t>
            </a:fld>
            <a:endParaRPr lang="en-US"/>
          </a:p>
        </p:txBody>
      </p:sp>
    </p:spTree>
    <p:extLst>
      <p:ext uri="{BB962C8B-B14F-4D97-AF65-F5344CB8AC3E}">
        <p14:creationId xmlns:p14="http://schemas.microsoft.com/office/powerpoint/2010/main" val="683645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US"/>
              <a:t>Click to edit Master title style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n-US"/>
              <a:t>Click icon to add picture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5A914A95-566B-41B5-A0B3-D1713762AECA}" type="datetimeFigureOut">
              <a:rPr lang="en-US" smtClean="0"/>
              <a:t>13-Nov-19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932478-11E6-423F-83BE-7AB645876AEB}" type="slidenum">
              <a:rPr lang="en-US" smtClean="0"/>
              <a:t>‹#›</a:t>
            </a:fld>
            <a:endParaRPr lang="en-US"/>
          </a:p>
        </p:txBody>
      </p:sp>
    </p:spTree>
    <p:extLst>
      <p:ext uri="{BB962C8B-B14F-4D97-AF65-F5344CB8AC3E}">
        <p14:creationId xmlns:p14="http://schemas.microsoft.com/office/powerpoint/2010/main" val="3027910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5A914A95-566B-41B5-A0B3-D1713762AECA}" type="datetimeFigureOut">
              <a:rPr lang="en-US" smtClean="0"/>
              <a:t>13-Nov-19</a:t>
            </a:fld>
            <a:endParaRPr 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46932478-11E6-423F-83BE-7AB645876AEB}" type="slidenum">
              <a:rPr lang="en-US" smtClean="0"/>
              <a:t>‹#›</a:t>
            </a:fld>
            <a:endParaRPr lang="en-US"/>
          </a:p>
        </p:txBody>
      </p:sp>
    </p:spTree>
    <p:extLst>
      <p:ext uri="{BB962C8B-B14F-4D97-AF65-F5344CB8AC3E}">
        <p14:creationId xmlns:p14="http://schemas.microsoft.com/office/powerpoint/2010/main" val="412898337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DE7F10EB-EAC3-4786-80BA-F97DBFE991A2}"/>
              </a:ext>
            </a:extLst>
          </p:cNvPr>
          <p:cNvSpPr/>
          <p:nvPr/>
        </p:nvSpPr>
        <p:spPr>
          <a:xfrm flipH="1">
            <a:off x="6850855" y="3695618"/>
            <a:ext cx="708819" cy="373922"/>
          </a:xfrm>
          <a:prstGeom prst="rect">
            <a:avLst/>
          </a:prstGeom>
          <a:solidFill>
            <a:srgbClr val="5E56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descr="A picture containing building, sitting, man, black&#10;&#10;Description automatically generated">
            <a:extLst>
              <a:ext uri="{FF2B5EF4-FFF2-40B4-BE49-F238E27FC236}">
                <a16:creationId xmlns:a16="http://schemas.microsoft.com/office/drawing/2014/main" id="{9E2020B2-E252-4857-B1E0-70FC42B84E50}"/>
              </a:ext>
            </a:extLst>
          </p:cNvPr>
          <p:cNvPicPr>
            <a:picLocks noChangeAspect="1"/>
          </p:cNvPicPr>
          <p:nvPr/>
        </p:nvPicPr>
        <p:blipFill rotWithShape="1">
          <a:blip r:embed="rId2">
            <a:extLst>
              <a:ext uri="{28A0092B-C50C-407E-A947-70E740481C1C}">
                <a14:useLocalDpi xmlns:a14="http://schemas.microsoft.com/office/drawing/2010/main" val="0"/>
              </a:ext>
            </a:extLst>
          </a:blip>
          <a:srcRect t="7819" b="26134"/>
          <a:stretch/>
        </p:blipFill>
        <p:spPr>
          <a:xfrm>
            <a:off x="-13328" y="-84"/>
            <a:ext cx="7573003" cy="3336176"/>
          </a:xfrm>
          <a:prstGeom prst="rect">
            <a:avLst/>
          </a:prstGeom>
        </p:spPr>
      </p:pic>
      <p:cxnSp>
        <p:nvCxnSpPr>
          <p:cNvPr id="24" name="Straight Connector 23">
            <a:extLst>
              <a:ext uri="{FF2B5EF4-FFF2-40B4-BE49-F238E27FC236}">
                <a16:creationId xmlns:a16="http://schemas.microsoft.com/office/drawing/2014/main" id="{B5B0FA1A-6575-48B5-A03D-D4310F730974}"/>
              </a:ext>
            </a:extLst>
          </p:cNvPr>
          <p:cNvCxnSpPr/>
          <p:nvPr/>
        </p:nvCxnSpPr>
        <p:spPr>
          <a:xfrm flipH="1">
            <a:off x="-6505" y="5499797"/>
            <a:ext cx="2069083" cy="0"/>
          </a:xfrm>
          <a:prstGeom prst="line">
            <a:avLst/>
          </a:prstGeom>
          <a:ln w="19050">
            <a:solidFill>
              <a:srgbClr val="00ABCE"/>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118B7584-2A06-42FB-A1EC-1E26BC08C711}"/>
              </a:ext>
            </a:extLst>
          </p:cNvPr>
          <p:cNvSpPr/>
          <p:nvPr/>
        </p:nvSpPr>
        <p:spPr>
          <a:xfrm>
            <a:off x="5482508" y="0"/>
            <a:ext cx="1523091" cy="551329"/>
          </a:xfrm>
          <a:prstGeom prst="rect">
            <a:avLst/>
          </a:prstGeom>
          <a:solidFill>
            <a:srgbClr val="00AB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PF Premier Text" panose="02000506090000020004" pitchFamily="50" charset="0"/>
                <a:cs typeface="Segoe UI Semilight" panose="020B0402040204020203" pitchFamily="34" charset="0"/>
              </a:rPr>
              <a:t>CASE STUDY</a:t>
            </a:r>
            <a:endParaRPr lang="en-US" sz="2400" dirty="0">
              <a:latin typeface="PF Premier Text" panose="02000506090000020004" pitchFamily="50" charset="0"/>
              <a:cs typeface="Segoe UI Semilight" panose="020B0402040204020203" pitchFamily="34" charset="0"/>
            </a:endParaRPr>
          </a:p>
        </p:txBody>
      </p:sp>
      <p:sp>
        <p:nvSpPr>
          <p:cNvPr id="5" name="Rectangle 4">
            <a:extLst>
              <a:ext uri="{FF2B5EF4-FFF2-40B4-BE49-F238E27FC236}">
                <a16:creationId xmlns:a16="http://schemas.microsoft.com/office/drawing/2014/main" id="{AE2D4199-14FA-4E90-B0E3-E30713DCAFB4}"/>
              </a:ext>
            </a:extLst>
          </p:cNvPr>
          <p:cNvSpPr/>
          <p:nvPr/>
        </p:nvSpPr>
        <p:spPr>
          <a:xfrm>
            <a:off x="-13328" y="-5575"/>
            <a:ext cx="2439028" cy="3341752"/>
          </a:xfrm>
          <a:prstGeom prst="rect">
            <a:avLst/>
          </a:prstGeom>
          <a:solidFill>
            <a:srgbClr val="FFFFFF">
              <a:alpha val="4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a:extLst>
              <a:ext uri="{FF2B5EF4-FFF2-40B4-BE49-F238E27FC236}">
                <a16:creationId xmlns:a16="http://schemas.microsoft.com/office/drawing/2014/main" id="{7DC59561-7633-4A3A-83A7-460E27228760}"/>
              </a:ext>
            </a:extLst>
          </p:cNvPr>
          <p:cNvSpPr/>
          <p:nvPr/>
        </p:nvSpPr>
        <p:spPr>
          <a:xfrm flipV="1">
            <a:off x="2425700" y="-1"/>
            <a:ext cx="1658937" cy="3336177"/>
          </a:xfrm>
          <a:prstGeom prst="rtTriangle">
            <a:avLst/>
          </a:prstGeom>
          <a:solidFill>
            <a:srgbClr val="FFFFFF">
              <a:alpha val="4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A close up of a sign&#10;&#10;Description automatically generated">
            <a:extLst>
              <a:ext uri="{FF2B5EF4-FFF2-40B4-BE49-F238E27FC236}">
                <a16:creationId xmlns:a16="http://schemas.microsoft.com/office/drawing/2014/main" id="{B57A6039-FEB2-4A02-9C10-DC02C33E56E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4717" y="211767"/>
            <a:ext cx="2491321" cy="1654736"/>
          </a:xfrm>
          <a:prstGeom prst="rect">
            <a:avLst/>
          </a:prstGeom>
        </p:spPr>
      </p:pic>
      <p:sp>
        <p:nvSpPr>
          <p:cNvPr id="42" name="Rectangle 41">
            <a:extLst>
              <a:ext uri="{FF2B5EF4-FFF2-40B4-BE49-F238E27FC236}">
                <a16:creationId xmlns:a16="http://schemas.microsoft.com/office/drawing/2014/main" id="{0F6228DD-0529-44CC-96F3-9D81D8C70DE8}"/>
              </a:ext>
            </a:extLst>
          </p:cNvPr>
          <p:cNvSpPr/>
          <p:nvPr/>
        </p:nvSpPr>
        <p:spPr>
          <a:xfrm>
            <a:off x="5689437" y="3695621"/>
            <a:ext cx="1308284" cy="373924"/>
          </a:xfrm>
          <a:prstGeom prst="rect">
            <a:avLst/>
          </a:prstGeom>
          <a:solidFill>
            <a:srgbClr val="00AB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A close up of a sign&#10;&#10;Description automatically generated">
            <a:extLst>
              <a:ext uri="{FF2B5EF4-FFF2-40B4-BE49-F238E27FC236}">
                <a16:creationId xmlns:a16="http://schemas.microsoft.com/office/drawing/2014/main" id="{EC40CE4C-A85F-48C1-93AD-83C64A27A6B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89436" y="4242851"/>
            <a:ext cx="1714999" cy="322800"/>
          </a:xfrm>
          <a:prstGeom prst="rect">
            <a:avLst/>
          </a:prstGeom>
        </p:spPr>
      </p:pic>
      <p:sp>
        <p:nvSpPr>
          <p:cNvPr id="4" name="TextBox 3">
            <a:extLst>
              <a:ext uri="{FF2B5EF4-FFF2-40B4-BE49-F238E27FC236}">
                <a16:creationId xmlns:a16="http://schemas.microsoft.com/office/drawing/2014/main" id="{3C605E46-6374-4CBC-879F-81809498DF75}"/>
              </a:ext>
            </a:extLst>
          </p:cNvPr>
          <p:cNvSpPr txBox="1"/>
          <p:nvPr/>
        </p:nvSpPr>
        <p:spPr>
          <a:xfrm>
            <a:off x="5671123" y="3710257"/>
            <a:ext cx="1062317" cy="369332"/>
          </a:xfrm>
          <a:prstGeom prst="rect">
            <a:avLst/>
          </a:prstGeom>
          <a:noFill/>
        </p:spPr>
        <p:txBody>
          <a:bodyPr wrap="square" rtlCol="0">
            <a:spAutoFit/>
          </a:bodyPr>
          <a:lstStyle/>
          <a:p>
            <a:r>
              <a:rPr lang="en-US" dirty="0">
                <a:solidFill>
                  <a:schemeClr val="bg1"/>
                </a:solidFill>
                <a:latin typeface="PF Premier Text" panose="02000506090000020004" pitchFamily="50" charset="0"/>
              </a:rPr>
              <a:t>Finance</a:t>
            </a:r>
          </a:p>
        </p:txBody>
      </p:sp>
      <p:sp>
        <p:nvSpPr>
          <p:cNvPr id="45" name="TextBox 7">
            <a:extLst>
              <a:ext uri="{FF2B5EF4-FFF2-40B4-BE49-F238E27FC236}">
                <a16:creationId xmlns:a16="http://schemas.microsoft.com/office/drawing/2014/main" id="{7DB97AE5-E45C-4723-A512-0AEBA5081220}"/>
              </a:ext>
            </a:extLst>
          </p:cNvPr>
          <p:cNvSpPr txBox="1"/>
          <p:nvPr/>
        </p:nvSpPr>
        <p:spPr>
          <a:xfrm>
            <a:off x="81934" y="5133070"/>
            <a:ext cx="2069083"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r">
              <a:spcAft>
                <a:spcPts val="0"/>
              </a:spcAft>
            </a:pPr>
            <a:r>
              <a:rPr lang="en-US" dirty="0">
                <a:solidFill>
                  <a:srgbClr val="5E5652"/>
                </a:solidFill>
                <a:latin typeface="PF Premier Text Light" panose="02000406060000020004" pitchFamily="50" charset="0"/>
                <a:ea typeface="Times New Roman" panose="02020603050405020304" pitchFamily="18" charset="0"/>
              </a:rPr>
              <a:t>BY THE NUMBERS</a:t>
            </a:r>
            <a:endParaRPr lang="el-GR" dirty="0">
              <a:solidFill>
                <a:srgbClr val="5E5652"/>
              </a:solidFill>
              <a:effectLst/>
              <a:latin typeface="PF Premier Text Light" panose="02000406060000020004" pitchFamily="50" charset="0"/>
              <a:ea typeface="Times New Roman" panose="02020603050405020304" pitchFamily="18" charset="0"/>
            </a:endParaRPr>
          </a:p>
        </p:txBody>
      </p:sp>
      <p:sp>
        <p:nvSpPr>
          <p:cNvPr id="51" name="TextBox 7">
            <a:extLst>
              <a:ext uri="{FF2B5EF4-FFF2-40B4-BE49-F238E27FC236}">
                <a16:creationId xmlns:a16="http://schemas.microsoft.com/office/drawing/2014/main" id="{6D931B43-3307-4486-B1AE-F1B5AC48AD41}"/>
              </a:ext>
            </a:extLst>
          </p:cNvPr>
          <p:cNvSpPr txBox="1"/>
          <p:nvPr/>
        </p:nvSpPr>
        <p:spPr>
          <a:xfrm>
            <a:off x="348898" y="3541619"/>
            <a:ext cx="5286009" cy="89255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0"/>
              </a:spcAft>
            </a:pPr>
            <a:r>
              <a:rPr lang="en-US" sz="2600" dirty="0">
                <a:solidFill>
                  <a:srgbClr val="00ABCE"/>
                </a:solidFill>
                <a:latin typeface="PF Premier Text" panose="02000506090000020004" pitchFamily="50" charset="0"/>
                <a:ea typeface="Times New Roman" panose="02020603050405020304" pitchFamily="18" charset="0"/>
              </a:rPr>
              <a:t>Transforming through Teller Cash Recyclers: Bank of Cyprus </a:t>
            </a:r>
            <a:endParaRPr lang="el-GR" sz="2600" dirty="0">
              <a:solidFill>
                <a:srgbClr val="00ABCE"/>
              </a:solidFill>
              <a:effectLst/>
              <a:latin typeface="PF Premier Text" panose="02000506090000020004" pitchFamily="50" charset="0"/>
              <a:ea typeface="Times New Roman" panose="02020603050405020304" pitchFamily="18" charset="0"/>
            </a:endParaRPr>
          </a:p>
        </p:txBody>
      </p:sp>
      <p:sp>
        <p:nvSpPr>
          <p:cNvPr id="52" name="TextBox 7">
            <a:extLst>
              <a:ext uri="{FF2B5EF4-FFF2-40B4-BE49-F238E27FC236}">
                <a16:creationId xmlns:a16="http://schemas.microsoft.com/office/drawing/2014/main" id="{E716BBB3-D641-42B4-93CF-79874F8822F7}"/>
              </a:ext>
            </a:extLst>
          </p:cNvPr>
          <p:cNvSpPr txBox="1"/>
          <p:nvPr/>
        </p:nvSpPr>
        <p:spPr>
          <a:xfrm>
            <a:off x="2565400" y="4696552"/>
            <a:ext cx="2391946"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0"/>
              </a:spcAft>
            </a:pPr>
            <a:r>
              <a:rPr lang="en-US" b="1" dirty="0">
                <a:solidFill>
                  <a:srgbClr val="5E5652"/>
                </a:solidFill>
                <a:latin typeface="PF Premier Text" panose="02000506090000020004" pitchFamily="50" charset="0"/>
                <a:ea typeface="Times New Roman" panose="02020603050405020304" pitchFamily="18" charset="0"/>
              </a:rPr>
              <a:t>THE CUSTOMER</a:t>
            </a:r>
            <a:endParaRPr lang="el-GR" b="1" dirty="0">
              <a:solidFill>
                <a:srgbClr val="5E5652"/>
              </a:solidFill>
              <a:effectLst/>
              <a:latin typeface="PF Premier Text" panose="02000506090000020004" pitchFamily="50" charset="0"/>
              <a:ea typeface="Times New Roman" panose="02020603050405020304" pitchFamily="18" charset="0"/>
            </a:endParaRPr>
          </a:p>
        </p:txBody>
      </p:sp>
      <p:sp>
        <p:nvSpPr>
          <p:cNvPr id="53" name="TextBox 7">
            <a:extLst>
              <a:ext uri="{FF2B5EF4-FFF2-40B4-BE49-F238E27FC236}">
                <a16:creationId xmlns:a16="http://schemas.microsoft.com/office/drawing/2014/main" id="{4FCEFCCD-2008-4E75-AB77-FEFC887F5D6D}"/>
              </a:ext>
            </a:extLst>
          </p:cNvPr>
          <p:cNvSpPr txBox="1"/>
          <p:nvPr/>
        </p:nvSpPr>
        <p:spPr>
          <a:xfrm>
            <a:off x="2565400" y="5071461"/>
            <a:ext cx="4757738" cy="190821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600"/>
              </a:spcAft>
            </a:pPr>
            <a:r>
              <a:rPr lang="en-US" sz="1200" dirty="0">
                <a:solidFill>
                  <a:srgbClr val="00ABCE"/>
                </a:solidFill>
                <a:latin typeface="PF Premier Text Light" panose="02000406060000020004" pitchFamily="50" charset="0"/>
                <a:ea typeface="Times New Roman" panose="02020603050405020304" pitchFamily="18" charset="0"/>
              </a:rPr>
              <a:t>Bank of Cyprus Group plays a key role in the growth and success of the economy of Cyprus. It is the largest banking and financial services group in the country with a long and proud history of serving customers in Cyprus since 1899.</a:t>
            </a:r>
          </a:p>
          <a:p>
            <a:pPr>
              <a:spcAft>
                <a:spcPts val="600"/>
              </a:spcAft>
            </a:pPr>
            <a:r>
              <a:rPr lang="en-US" sz="1200" dirty="0">
                <a:solidFill>
                  <a:srgbClr val="5E5652"/>
                </a:solidFill>
                <a:latin typeface="PF Premier Text Light" panose="02000406060000020004" pitchFamily="50" charset="0"/>
                <a:ea typeface="Times New Roman" panose="02020603050405020304" pitchFamily="18" charset="0"/>
              </a:rPr>
              <a:t>The core of </a:t>
            </a:r>
            <a:r>
              <a:rPr lang="en-US" sz="1200" dirty="0" err="1">
                <a:solidFill>
                  <a:srgbClr val="5E5652"/>
                </a:solidFill>
                <a:latin typeface="PF Premier Text Light" panose="02000406060000020004" pitchFamily="50" charset="0"/>
                <a:ea typeface="Times New Roman" panose="02020603050405020304" pitchFamily="18" charset="0"/>
              </a:rPr>
              <a:t>BoC</a:t>
            </a:r>
            <a:r>
              <a:rPr lang="en-US" sz="1200" dirty="0">
                <a:solidFill>
                  <a:srgbClr val="5E5652"/>
                </a:solidFill>
                <a:latin typeface="PF Premier Text Light" panose="02000406060000020004" pitchFamily="50" charset="0"/>
                <a:ea typeface="Times New Roman" panose="02020603050405020304" pitchFamily="18" charset="0"/>
              </a:rPr>
              <a:t> Group is driven by its domestic banking business, which is predominantly comprised of Consumer Banking, SME Banking, Corporate Banking, International Banking and Wealth &amp; Markets. The bank is the leading provider of retail banking services in Cyprus. </a:t>
            </a:r>
          </a:p>
          <a:p>
            <a:pPr>
              <a:spcAft>
                <a:spcPts val="0"/>
              </a:spcAft>
            </a:pPr>
            <a:r>
              <a:rPr lang="en-US" sz="1200" dirty="0" err="1">
                <a:solidFill>
                  <a:srgbClr val="5E5652"/>
                </a:solidFill>
                <a:latin typeface="PF Premier Text Light" panose="02000406060000020004" pitchFamily="50" charset="0"/>
                <a:ea typeface="Times New Roman" panose="02020603050405020304" pitchFamily="18" charset="0"/>
              </a:rPr>
              <a:t>BoC</a:t>
            </a:r>
            <a:r>
              <a:rPr lang="en-US" sz="1200" dirty="0">
                <a:solidFill>
                  <a:srgbClr val="5E5652"/>
                </a:solidFill>
                <a:latin typeface="PF Premier Text Light" panose="02000406060000020004" pitchFamily="50" charset="0"/>
                <a:ea typeface="Times New Roman" panose="02020603050405020304" pitchFamily="18" charset="0"/>
              </a:rPr>
              <a:t> Group also engages in the provision of insurance through two wholly-owned subsidiaries: </a:t>
            </a:r>
            <a:r>
              <a:rPr lang="en-US" sz="1200" dirty="0" err="1">
                <a:solidFill>
                  <a:srgbClr val="5E5652"/>
                </a:solidFill>
                <a:latin typeface="PF Premier Text Light" panose="02000406060000020004" pitchFamily="50" charset="0"/>
                <a:ea typeface="Times New Roman" panose="02020603050405020304" pitchFamily="18" charset="0"/>
              </a:rPr>
              <a:t>EuroLife</a:t>
            </a:r>
            <a:r>
              <a:rPr lang="en-US" sz="1200" dirty="0">
                <a:solidFill>
                  <a:srgbClr val="5E5652"/>
                </a:solidFill>
                <a:latin typeface="PF Premier Text Light" panose="02000406060000020004" pitchFamily="50" charset="0"/>
                <a:ea typeface="Times New Roman" panose="02020603050405020304" pitchFamily="18" charset="0"/>
              </a:rPr>
              <a:t> and GIC. </a:t>
            </a:r>
          </a:p>
        </p:txBody>
      </p:sp>
      <p:sp>
        <p:nvSpPr>
          <p:cNvPr id="54" name="TextBox 7">
            <a:extLst>
              <a:ext uri="{FF2B5EF4-FFF2-40B4-BE49-F238E27FC236}">
                <a16:creationId xmlns:a16="http://schemas.microsoft.com/office/drawing/2014/main" id="{6BE0E236-DB36-40D4-89B7-9A4B4446BCA5}"/>
              </a:ext>
            </a:extLst>
          </p:cNvPr>
          <p:cNvSpPr txBox="1"/>
          <p:nvPr/>
        </p:nvSpPr>
        <p:spPr>
          <a:xfrm>
            <a:off x="2565400" y="7203716"/>
            <a:ext cx="2391946"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0"/>
              </a:spcAft>
            </a:pPr>
            <a:r>
              <a:rPr lang="en-US" b="1" dirty="0">
                <a:solidFill>
                  <a:srgbClr val="5E5652"/>
                </a:solidFill>
                <a:latin typeface="PF Premier Text" panose="02000506090000020004" pitchFamily="50" charset="0"/>
                <a:ea typeface="Times New Roman" panose="02020603050405020304" pitchFamily="18" charset="0"/>
              </a:rPr>
              <a:t>THE CHALLENGE</a:t>
            </a:r>
            <a:endParaRPr lang="el-GR" b="1" dirty="0">
              <a:solidFill>
                <a:srgbClr val="5E5652"/>
              </a:solidFill>
              <a:effectLst/>
              <a:latin typeface="PF Premier Text" panose="02000506090000020004" pitchFamily="50" charset="0"/>
              <a:ea typeface="Times New Roman" panose="02020603050405020304" pitchFamily="18" charset="0"/>
            </a:endParaRPr>
          </a:p>
        </p:txBody>
      </p:sp>
      <p:sp>
        <p:nvSpPr>
          <p:cNvPr id="55" name="TextBox 7">
            <a:extLst>
              <a:ext uri="{FF2B5EF4-FFF2-40B4-BE49-F238E27FC236}">
                <a16:creationId xmlns:a16="http://schemas.microsoft.com/office/drawing/2014/main" id="{94DFA9D2-77CE-4530-9A9E-C24E6CD76186}"/>
              </a:ext>
            </a:extLst>
          </p:cNvPr>
          <p:cNvSpPr txBox="1"/>
          <p:nvPr/>
        </p:nvSpPr>
        <p:spPr>
          <a:xfrm>
            <a:off x="2565400" y="7573048"/>
            <a:ext cx="4757738" cy="2723823"/>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600"/>
              </a:spcAft>
            </a:pPr>
            <a:r>
              <a:rPr lang="en-US" sz="1200" dirty="0">
                <a:solidFill>
                  <a:srgbClr val="00ABCE"/>
                </a:solidFill>
                <a:latin typeface="PF Premier Text Light" panose="02000406060000020004" pitchFamily="50" charset="0"/>
                <a:ea typeface="Times New Roman" panose="02020603050405020304" pitchFamily="18" charset="0"/>
              </a:rPr>
              <a:t>Bank of Cyprus identified two key challenges they needed to address in order to consolidate and future-proof their market position; the changing behavior and demands of customers, and the development of financial regulatory requirements. </a:t>
            </a:r>
          </a:p>
          <a:p>
            <a:pPr>
              <a:spcAft>
                <a:spcPts val="600"/>
              </a:spcAft>
            </a:pPr>
            <a:r>
              <a:rPr lang="en-US" sz="1200" dirty="0">
                <a:solidFill>
                  <a:srgbClr val="5E5652"/>
                </a:solidFill>
                <a:latin typeface="PF Premier Text Light" panose="02000406060000020004" pitchFamily="50" charset="0"/>
                <a:ea typeface="Times New Roman" panose="02020603050405020304" pitchFamily="18" charset="0"/>
              </a:rPr>
              <a:t>Prioritizing these significant challenges required a fresh look at customer experience and the operational processes within the bank branch network. </a:t>
            </a:r>
          </a:p>
          <a:p>
            <a:pPr>
              <a:spcAft>
                <a:spcPts val="600"/>
              </a:spcAft>
            </a:pPr>
            <a:r>
              <a:rPr lang="en-US" sz="1200" dirty="0">
                <a:solidFill>
                  <a:srgbClr val="5E5652"/>
                </a:solidFill>
                <a:latin typeface="PF Premier Text Light" panose="02000406060000020004" pitchFamily="50" charset="0"/>
                <a:ea typeface="Times New Roman" panose="02020603050405020304" pitchFamily="18" charset="0"/>
              </a:rPr>
              <a:t>In 2015, the bank officially started their transformation process for the Retail Banking service, engaging with consultants to plan and implement the necessary changes. </a:t>
            </a:r>
          </a:p>
          <a:p>
            <a:pPr>
              <a:spcAft>
                <a:spcPts val="600"/>
              </a:spcAft>
            </a:pPr>
            <a:r>
              <a:rPr lang="en-US" sz="1200" dirty="0">
                <a:solidFill>
                  <a:srgbClr val="5E5652"/>
                </a:solidFill>
                <a:latin typeface="PF Premier Text Light" panose="02000406060000020004" pitchFamily="50" charset="0"/>
                <a:ea typeface="Times New Roman" panose="02020603050405020304" pitchFamily="18" charset="0"/>
              </a:rPr>
              <a:t>Their ambitious transformation plan included many major changes, such as transferring retail customers to digital and self-service channels, improving customer experience inside the branch, shifting employee focus from dealing with transactions to selling and consulting clients on lifetime events and needs, and finally on improving the operational efficiency and effectiveness of all the procedures performed within the branch.</a:t>
            </a:r>
          </a:p>
        </p:txBody>
      </p:sp>
      <p:cxnSp>
        <p:nvCxnSpPr>
          <p:cNvPr id="56" name="Straight Connector 55">
            <a:extLst>
              <a:ext uri="{FF2B5EF4-FFF2-40B4-BE49-F238E27FC236}">
                <a16:creationId xmlns:a16="http://schemas.microsoft.com/office/drawing/2014/main" id="{678E2AEF-031E-4E50-A00A-66A11FA75967}"/>
              </a:ext>
            </a:extLst>
          </p:cNvPr>
          <p:cNvCxnSpPr/>
          <p:nvPr/>
        </p:nvCxnSpPr>
        <p:spPr>
          <a:xfrm flipH="1">
            <a:off x="-6505" y="6415144"/>
            <a:ext cx="2069083" cy="0"/>
          </a:xfrm>
          <a:prstGeom prst="line">
            <a:avLst/>
          </a:prstGeom>
          <a:ln w="19050">
            <a:solidFill>
              <a:srgbClr val="00ABCE"/>
            </a:solidFill>
          </a:ln>
        </p:spPr>
        <p:style>
          <a:lnRef idx="1">
            <a:schemeClr val="accent1"/>
          </a:lnRef>
          <a:fillRef idx="0">
            <a:schemeClr val="accent1"/>
          </a:fillRef>
          <a:effectRef idx="0">
            <a:schemeClr val="accent1"/>
          </a:effectRef>
          <a:fontRef idx="minor">
            <a:schemeClr val="tx1"/>
          </a:fontRef>
        </p:style>
      </p:cxnSp>
      <p:sp>
        <p:nvSpPr>
          <p:cNvPr id="57" name="TextBox 7">
            <a:extLst>
              <a:ext uri="{FF2B5EF4-FFF2-40B4-BE49-F238E27FC236}">
                <a16:creationId xmlns:a16="http://schemas.microsoft.com/office/drawing/2014/main" id="{86BA215B-E2BC-45DF-9CB1-16A1674E7703}"/>
              </a:ext>
            </a:extLst>
          </p:cNvPr>
          <p:cNvSpPr txBox="1"/>
          <p:nvPr/>
        </p:nvSpPr>
        <p:spPr>
          <a:xfrm>
            <a:off x="81934" y="5553117"/>
            <a:ext cx="2069083" cy="861774"/>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r">
              <a:spcAft>
                <a:spcPts val="0"/>
              </a:spcAft>
            </a:pPr>
            <a:r>
              <a:rPr lang="en-US" sz="3600" dirty="0">
                <a:solidFill>
                  <a:srgbClr val="00ABCE"/>
                </a:solidFill>
                <a:latin typeface="PF Premier Text" panose="02000506090000020004" pitchFamily="50" charset="0"/>
                <a:ea typeface="Times New Roman" panose="02020603050405020304" pitchFamily="18" charset="0"/>
              </a:rPr>
              <a:t>650,000+</a:t>
            </a:r>
          </a:p>
          <a:p>
            <a:pPr algn="r">
              <a:spcAft>
                <a:spcPts val="0"/>
              </a:spcAft>
            </a:pPr>
            <a:r>
              <a:rPr lang="en-US" sz="1400" dirty="0">
                <a:solidFill>
                  <a:srgbClr val="5E5652"/>
                </a:solidFill>
                <a:effectLst/>
                <a:latin typeface="PF Premier Text Light" panose="02000406060000020004" pitchFamily="50" charset="0"/>
                <a:ea typeface="Times New Roman" panose="02020603050405020304" pitchFamily="18" charset="0"/>
              </a:rPr>
              <a:t>ACTIVE CLIENTS</a:t>
            </a:r>
            <a:endParaRPr lang="el-GR" dirty="0">
              <a:solidFill>
                <a:srgbClr val="5E5652"/>
              </a:solidFill>
              <a:effectLst/>
              <a:latin typeface="PF Premier Text Light" panose="02000406060000020004" pitchFamily="50" charset="0"/>
              <a:ea typeface="Times New Roman" panose="02020603050405020304" pitchFamily="18" charset="0"/>
            </a:endParaRPr>
          </a:p>
        </p:txBody>
      </p:sp>
      <p:cxnSp>
        <p:nvCxnSpPr>
          <p:cNvPr id="58" name="Straight Connector 57">
            <a:extLst>
              <a:ext uri="{FF2B5EF4-FFF2-40B4-BE49-F238E27FC236}">
                <a16:creationId xmlns:a16="http://schemas.microsoft.com/office/drawing/2014/main" id="{965EB197-EA25-4759-B3E9-A21DD969AAFC}"/>
              </a:ext>
            </a:extLst>
          </p:cNvPr>
          <p:cNvCxnSpPr/>
          <p:nvPr/>
        </p:nvCxnSpPr>
        <p:spPr>
          <a:xfrm flipH="1">
            <a:off x="-6505" y="7327886"/>
            <a:ext cx="2069083" cy="0"/>
          </a:xfrm>
          <a:prstGeom prst="line">
            <a:avLst/>
          </a:prstGeom>
          <a:ln w="19050">
            <a:solidFill>
              <a:srgbClr val="00ABCE"/>
            </a:solidFill>
          </a:ln>
        </p:spPr>
        <p:style>
          <a:lnRef idx="1">
            <a:schemeClr val="accent1"/>
          </a:lnRef>
          <a:fillRef idx="0">
            <a:schemeClr val="accent1"/>
          </a:fillRef>
          <a:effectRef idx="0">
            <a:schemeClr val="accent1"/>
          </a:effectRef>
          <a:fontRef idx="minor">
            <a:schemeClr val="tx1"/>
          </a:fontRef>
        </p:style>
      </p:cxnSp>
      <p:sp>
        <p:nvSpPr>
          <p:cNvPr id="59" name="TextBox 7">
            <a:extLst>
              <a:ext uri="{FF2B5EF4-FFF2-40B4-BE49-F238E27FC236}">
                <a16:creationId xmlns:a16="http://schemas.microsoft.com/office/drawing/2014/main" id="{E62197D9-7264-4277-BE64-CCD255A9B82B}"/>
              </a:ext>
            </a:extLst>
          </p:cNvPr>
          <p:cNvSpPr txBox="1"/>
          <p:nvPr/>
        </p:nvSpPr>
        <p:spPr>
          <a:xfrm>
            <a:off x="81934" y="6465859"/>
            <a:ext cx="2069083" cy="861774"/>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r">
              <a:spcAft>
                <a:spcPts val="0"/>
              </a:spcAft>
            </a:pPr>
            <a:r>
              <a:rPr lang="en-US" sz="3600" dirty="0">
                <a:solidFill>
                  <a:srgbClr val="00ABCE"/>
                </a:solidFill>
                <a:latin typeface="PF Premier Text" panose="02000506090000020004" pitchFamily="50" charset="0"/>
                <a:ea typeface="Times New Roman" panose="02020603050405020304" pitchFamily="18" charset="0"/>
              </a:rPr>
              <a:t>97</a:t>
            </a:r>
          </a:p>
          <a:p>
            <a:pPr algn="r">
              <a:spcAft>
                <a:spcPts val="0"/>
              </a:spcAft>
            </a:pPr>
            <a:r>
              <a:rPr lang="en-US" sz="1400" dirty="0">
                <a:solidFill>
                  <a:srgbClr val="5E5652"/>
                </a:solidFill>
                <a:effectLst/>
                <a:latin typeface="PF Premier Text Light" panose="02000406060000020004" pitchFamily="50" charset="0"/>
                <a:ea typeface="Times New Roman" panose="02020603050405020304" pitchFamily="18" charset="0"/>
              </a:rPr>
              <a:t>BANK BRANCHES</a:t>
            </a:r>
            <a:endParaRPr lang="el-GR" dirty="0">
              <a:solidFill>
                <a:srgbClr val="5E5652"/>
              </a:solidFill>
              <a:effectLst/>
              <a:latin typeface="PF Premier Text Light" panose="02000406060000020004" pitchFamily="50" charset="0"/>
              <a:ea typeface="Times New Roman" panose="02020603050405020304" pitchFamily="18" charset="0"/>
            </a:endParaRPr>
          </a:p>
        </p:txBody>
      </p:sp>
      <p:cxnSp>
        <p:nvCxnSpPr>
          <p:cNvPr id="60" name="Straight Connector 59">
            <a:extLst>
              <a:ext uri="{FF2B5EF4-FFF2-40B4-BE49-F238E27FC236}">
                <a16:creationId xmlns:a16="http://schemas.microsoft.com/office/drawing/2014/main" id="{1C294505-AAB4-4B67-B1FF-E4AFD16DB53E}"/>
              </a:ext>
            </a:extLst>
          </p:cNvPr>
          <p:cNvCxnSpPr/>
          <p:nvPr/>
        </p:nvCxnSpPr>
        <p:spPr>
          <a:xfrm flipH="1">
            <a:off x="-6505" y="8240374"/>
            <a:ext cx="2069083" cy="0"/>
          </a:xfrm>
          <a:prstGeom prst="line">
            <a:avLst/>
          </a:prstGeom>
          <a:ln w="19050">
            <a:solidFill>
              <a:srgbClr val="00ABCE"/>
            </a:solidFill>
          </a:ln>
        </p:spPr>
        <p:style>
          <a:lnRef idx="1">
            <a:schemeClr val="accent1"/>
          </a:lnRef>
          <a:fillRef idx="0">
            <a:schemeClr val="accent1"/>
          </a:fillRef>
          <a:effectRef idx="0">
            <a:schemeClr val="accent1"/>
          </a:effectRef>
          <a:fontRef idx="minor">
            <a:schemeClr val="tx1"/>
          </a:fontRef>
        </p:style>
      </p:cxnSp>
      <p:sp>
        <p:nvSpPr>
          <p:cNvPr id="61" name="TextBox 7">
            <a:extLst>
              <a:ext uri="{FF2B5EF4-FFF2-40B4-BE49-F238E27FC236}">
                <a16:creationId xmlns:a16="http://schemas.microsoft.com/office/drawing/2014/main" id="{C6B32ACC-2735-47E5-9AD2-875EF4BDB6B9}"/>
              </a:ext>
            </a:extLst>
          </p:cNvPr>
          <p:cNvSpPr txBox="1"/>
          <p:nvPr/>
        </p:nvSpPr>
        <p:spPr>
          <a:xfrm>
            <a:off x="81934" y="7378347"/>
            <a:ext cx="2069083" cy="861774"/>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r">
              <a:spcAft>
                <a:spcPts val="0"/>
              </a:spcAft>
            </a:pPr>
            <a:r>
              <a:rPr lang="en-US" sz="3600" dirty="0">
                <a:solidFill>
                  <a:srgbClr val="00ABCE"/>
                </a:solidFill>
                <a:latin typeface="PF Premier Text" panose="02000506090000020004" pitchFamily="50" charset="0"/>
                <a:ea typeface="Times New Roman" panose="02020603050405020304" pitchFamily="18" charset="0"/>
              </a:rPr>
              <a:t>1,205</a:t>
            </a:r>
          </a:p>
          <a:p>
            <a:pPr algn="r">
              <a:spcAft>
                <a:spcPts val="0"/>
              </a:spcAft>
            </a:pPr>
            <a:r>
              <a:rPr lang="en-US" sz="1400" dirty="0">
                <a:solidFill>
                  <a:srgbClr val="5E5652"/>
                </a:solidFill>
                <a:latin typeface="PF Premier Text Light" panose="02000406060000020004" pitchFamily="50" charset="0"/>
                <a:ea typeface="Times New Roman" panose="02020603050405020304" pitchFamily="18" charset="0"/>
              </a:rPr>
              <a:t>BANK </a:t>
            </a:r>
            <a:r>
              <a:rPr lang="en-US" sz="1400" dirty="0">
                <a:solidFill>
                  <a:srgbClr val="5E5652"/>
                </a:solidFill>
                <a:effectLst/>
                <a:latin typeface="PF Premier Text Light" panose="02000406060000020004" pitchFamily="50" charset="0"/>
                <a:ea typeface="Times New Roman" panose="02020603050405020304" pitchFamily="18" charset="0"/>
              </a:rPr>
              <a:t>EMPLOYEES</a:t>
            </a:r>
            <a:endParaRPr lang="el-GR" dirty="0">
              <a:solidFill>
                <a:srgbClr val="5E5652"/>
              </a:solidFill>
              <a:effectLst/>
              <a:latin typeface="PF Premier Text Light" panose="02000406060000020004" pitchFamily="50" charset="0"/>
              <a:ea typeface="Times New Roman" panose="02020603050405020304" pitchFamily="18" charset="0"/>
            </a:endParaRPr>
          </a:p>
        </p:txBody>
      </p:sp>
      <p:cxnSp>
        <p:nvCxnSpPr>
          <p:cNvPr id="62" name="Straight Connector 61">
            <a:extLst>
              <a:ext uri="{FF2B5EF4-FFF2-40B4-BE49-F238E27FC236}">
                <a16:creationId xmlns:a16="http://schemas.microsoft.com/office/drawing/2014/main" id="{053DDFB4-C59C-4072-B96F-B9768D77E744}"/>
              </a:ext>
            </a:extLst>
          </p:cNvPr>
          <p:cNvCxnSpPr/>
          <p:nvPr/>
        </p:nvCxnSpPr>
        <p:spPr>
          <a:xfrm flipH="1">
            <a:off x="-6505" y="9152861"/>
            <a:ext cx="2069083" cy="0"/>
          </a:xfrm>
          <a:prstGeom prst="line">
            <a:avLst/>
          </a:prstGeom>
          <a:ln w="19050">
            <a:solidFill>
              <a:srgbClr val="00ABCE"/>
            </a:solidFill>
          </a:ln>
        </p:spPr>
        <p:style>
          <a:lnRef idx="1">
            <a:schemeClr val="accent1"/>
          </a:lnRef>
          <a:fillRef idx="0">
            <a:schemeClr val="accent1"/>
          </a:fillRef>
          <a:effectRef idx="0">
            <a:schemeClr val="accent1"/>
          </a:effectRef>
          <a:fontRef idx="minor">
            <a:schemeClr val="tx1"/>
          </a:fontRef>
        </p:style>
      </p:cxnSp>
      <p:sp>
        <p:nvSpPr>
          <p:cNvPr id="63" name="TextBox 7">
            <a:extLst>
              <a:ext uri="{FF2B5EF4-FFF2-40B4-BE49-F238E27FC236}">
                <a16:creationId xmlns:a16="http://schemas.microsoft.com/office/drawing/2014/main" id="{9058C218-57C8-423A-8E66-31C176ED41E9}"/>
              </a:ext>
            </a:extLst>
          </p:cNvPr>
          <p:cNvSpPr txBox="1"/>
          <p:nvPr/>
        </p:nvSpPr>
        <p:spPr>
          <a:xfrm>
            <a:off x="81934" y="8290834"/>
            <a:ext cx="2069083" cy="861774"/>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r">
              <a:spcAft>
                <a:spcPts val="0"/>
              </a:spcAft>
            </a:pPr>
            <a:r>
              <a:rPr lang="en-US" sz="3600" dirty="0">
                <a:solidFill>
                  <a:srgbClr val="00ABCE"/>
                </a:solidFill>
                <a:latin typeface="PF Premier Text" panose="02000506090000020004" pitchFamily="50" charset="0"/>
                <a:ea typeface="Times New Roman" panose="02020603050405020304" pitchFamily="18" charset="0"/>
              </a:rPr>
              <a:t>187</a:t>
            </a:r>
          </a:p>
          <a:p>
            <a:pPr algn="r">
              <a:spcAft>
                <a:spcPts val="0"/>
              </a:spcAft>
            </a:pPr>
            <a:r>
              <a:rPr lang="en-US" sz="1400" dirty="0">
                <a:solidFill>
                  <a:srgbClr val="5E5652"/>
                </a:solidFill>
                <a:effectLst/>
                <a:latin typeface="PF Premier Text Light" panose="02000406060000020004" pitchFamily="50" charset="0"/>
                <a:ea typeface="Times New Roman" panose="02020603050405020304" pitchFamily="18" charset="0"/>
              </a:rPr>
              <a:t>INSTALLED TCRS IN 1 YEAR</a:t>
            </a:r>
            <a:endParaRPr lang="el-GR" dirty="0">
              <a:solidFill>
                <a:srgbClr val="5E5652"/>
              </a:solidFill>
              <a:effectLst/>
              <a:latin typeface="PF Premier Text Light" panose="02000406060000020004" pitchFamily="50" charset="0"/>
              <a:ea typeface="Times New Roman" panose="02020603050405020304" pitchFamily="18" charset="0"/>
            </a:endParaRPr>
          </a:p>
        </p:txBody>
      </p:sp>
      <p:cxnSp>
        <p:nvCxnSpPr>
          <p:cNvPr id="66" name="Straight Connector 65">
            <a:extLst>
              <a:ext uri="{FF2B5EF4-FFF2-40B4-BE49-F238E27FC236}">
                <a16:creationId xmlns:a16="http://schemas.microsoft.com/office/drawing/2014/main" id="{FB308938-2C47-4F8E-9145-A852DD8F0556}"/>
              </a:ext>
            </a:extLst>
          </p:cNvPr>
          <p:cNvCxnSpPr/>
          <p:nvPr/>
        </p:nvCxnSpPr>
        <p:spPr>
          <a:xfrm flipH="1">
            <a:off x="-6505" y="10229787"/>
            <a:ext cx="2069083" cy="0"/>
          </a:xfrm>
          <a:prstGeom prst="line">
            <a:avLst/>
          </a:prstGeom>
          <a:ln w="19050">
            <a:solidFill>
              <a:srgbClr val="00ABCE"/>
            </a:solidFill>
          </a:ln>
        </p:spPr>
        <p:style>
          <a:lnRef idx="1">
            <a:schemeClr val="accent1"/>
          </a:lnRef>
          <a:fillRef idx="0">
            <a:schemeClr val="accent1"/>
          </a:fillRef>
          <a:effectRef idx="0">
            <a:schemeClr val="accent1"/>
          </a:effectRef>
          <a:fontRef idx="minor">
            <a:schemeClr val="tx1"/>
          </a:fontRef>
        </p:style>
      </p:cxnSp>
      <p:sp>
        <p:nvSpPr>
          <p:cNvPr id="67" name="TextBox 7">
            <a:extLst>
              <a:ext uri="{FF2B5EF4-FFF2-40B4-BE49-F238E27FC236}">
                <a16:creationId xmlns:a16="http://schemas.microsoft.com/office/drawing/2014/main" id="{011AD46E-4E14-429D-BD03-8DA5375F442D}"/>
              </a:ext>
            </a:extLst>
          </p:cNvPr>
          <p:cNvSpPr txBox="1"/>
          <p:nvPr/>
        </p:nvSpPr>
        <p:spPr>
          <a:xfrm>
            <a:off x="0" y="9152608"/>
            <a:ext cx="2151017" cy="1077218"/>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r">
              <a:spcAft>
                <a:spcPts val="0"/>
              </a:spcAft>
            </a:pPr>
            <a:r>
              <a:rPr lang="en-US" sz="3600" dirty="0">
                <a:solidFill>
                  <a:srgbClr val="00ABCE"/>
                </a:solidFill>
                <a:latin typeface="PF Premier Text" panose="02000506090000020004" pitchFamily="50" charset="0"/>
                <a:ea typeface="Times New Roman" panose="02020603050405020304" pitchFamily="18" charset="0"/>
              </a:rPr>
              <a:t>100</a:t>
            </a:r>
          </a:p>
          <a:p>
            <a:pPr algn="r">
              <a:spcAft>
                <a:spcPts val="0"/>
              </a:spcAft>
            </a:pPr>
            <a:r>
              <a:rPr lang="en-US" sz="1400" dirty="0">
                <a:solidFill>
                  <a:srgbClr val="5E5652"/>
                </a:solidFill>
                <a:effectLst/>
                <a:latin typeface="PF Premier Text Light" panose="02000406060000020004" pitchFamily="50" charset="0"/>
                <a:ea typeface="Times New Roman" panose="02020603050405020304" pitchFamily="18" charset="0"/>
              </a:rPr>
              <a:t>AVERAGE CASH TRANSACTIONS</a:t>
            </a:r>
            <a:r>
              <a:rPr lang="el-GR" sz="1400" dirty="0">
                <a:solidFill>
                  <a:srgbClr val="5E5652"/>
                </a:solidFill>
                <a:effectLst/>
                <a:latin typeface="PF Premier Text Light" panose="02000406060000020004" pitchFamily="50" charset="0"/>
                <a:ea typeface="Times New Roman" panose="02020603050405020304" pitchFamily="18" charset="0"/>
              </a:rPr>
              <a:t> </a:t>
            </a:r>
            <a:r>
              <a:rPr lang="en-US" sz="1400" dirty="0">
                <a:solidFill>
                  <a:srgbClr val="5E5652"/>
                </a:solidFill>
                <a:effectLst/>
                <a:latin typeface="PF Premier Text Light" panose="02000406060000020004" pitchFamily="50" charset="0"/>
                <a:ea typeface="Times New Roman" panose="02020603050405020304" pitchFamily="18" charset="0"/>
              </a:rPr>
              <a:t>WITH TCRS PER DAY PER TELLER</a:t>
            </a:r>
            <a:endParaRPr lang="el-GR" dirty="0">
              <a:solidFill>
                <a:srgbClr val="5E5652"/>
              </a:solidFill>
              <a:effectLst/>
              <a:latin typeface="PF Premier Text Light" panose="02000406060000020004" pitchFamily="50" charset="0"/>
              <a:ea typeface="Times New Roman" panose="02020603050405020304" pitchFamily="18" charset="0"/>
            </a:endParaRPr>
          </a:p>
        </p:txBody>
      </p:sp>
      <p:sp>
        <p:nvSpPr>
          <p:cNvPr id="17" name="Right Triangle 16">
            <a:extLst>
              <a:ext uri="{FF2B5EF4-FFF2-40B4-BE49-F238E27FC236}">
                <a16:creationId xmlns:a16="http://schemas.microsoft.com/office/drawing/2014/main" id="{254E947B-6FA0-414E-91BB-1037F00B74E2}"/>
              </a:ext>
            </a:extLst>
          </p:cNvPr>
          <p:cNvSpPr/>
          <p:nvPr/>
        </p:nvSpPr>
        <p:spPr>
          <a:xfrm flipH="1">
            <a:off x="6869133" y="3695616"/>
            <a:ext cx="136326" cy="373924"/>
          </a:xfrm>
          <a:prstGeom prst="rtTriangle">
            <a:avLst/>
          </a:prstGeom>
          <a:solidFill>
            <a:srgbClr val="5E56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Parallelogram 29">
            <a:extLst>
              <a:ext uri="{FF2B5EF4-FFF2-40B4-BE49-F238E27FC236}">
                <a16:creationId xmlns:a16="http://schemas.microsoft.com/office/drawing/2014/main" id="{AC13658D-D1B1-48DF-9E09-1AC18ED87BB5}"/>
              </a:ext>
            </a:extLst>
          </p:cNvPr>
          <p:cNvSpPr/>
          <p:nvPr/>
        </p:nvSpPr>
        <p:spPr>
          <a:xfrm>
            <a:off x="6787970" y="3649479"/>
            <a:ext cx="255925" cy="445277"/>
          </a:xfrm>
          <a:prstGeom prst="parallelogram">
            <a:avLst>
              <a:gd name="adj" fmla="val 648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21153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5DA8C67-E03D-4680-B2F4-FE20BBB34203}"/>
              </a:ext>
            </a:extLst>
          </p:cNvPr>
          <p:cNvSpPr/>
          <p:nvPr/>
        </p:nvSpPr>
        <p:spPr>
          <a:xfrm>
            <a:off x="0" y="3596507"/>
            <a:ext cx="6432550" cy="1603587"/>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6D2EC508-427E-47CD-B2ED-A1AD91B2FCA7}"/>
              </a:ext>
            </a:extLst>
          </p:cNvPr>
          <p:cNvGrpSpPr/>
          <p:nvPr/>
        </p:nvGrpSpPr>
        <p:grpSpPr>
          <a:xfrm>
            <a:off x="0" y="9224757"/>
            <a:ext cx="7559675" cy="940431"/>
            <a:chOff x="0" y="9224757"/>
            <a:chExt cx="7559675" cy="940431"/>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r="462" b="39863"/>
            <a:stretch/>
          </p:blipFill>
          <p:spPr>
            <a:xfrm>
              <a:off x="0" y="9224757"/>
              <a:ext cx="7559675" cy="940431"/>
            </a:xfrm>
            <a:prstGeom prst="rect">
              <a:avLst/>
            </a:prstGeom>
          </p:spPr>
        </p:pic>
        <p:sp>
          <p:nvSpPr>
            <p:cNvPr id="3" name="Rectangle 2">
              <a:extLst>
                <a:ext uri="{FF2B5EF4-FFF2-40B4-BE49-F238E27FC236}">
                  <a16:creationId xmlns:a16="http://schemas.microsoft.com/office/drawing/2014/main" id="{4198B3DC-CEF3-4A6D-82B2-649E7E72A1A5}"/>
                </a:ext>
              </a:extLst>
            </p:cNvPr>
            <p:cNvSpPr/>
            <p:nvPr/>
          </p:nvSpPr>
          <p:spPr>
            <a:xfrm>
              <a:off x="5181600" y="9715500"/>
              <a:ext cx="1466850" cy="330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Rectangle 21">
            <a:extLst>
              <a:ext uri="{FF2B5EF4-FFF2-40B4-BE49-F238E27FC236}">
                <a16:creationId xmlns:a16="http://schemas.microsoft.com/office/drawing/2014/main" id="{E6CCF839-0A22-4200-BA2B-0A8FE3AEB81C}"/>
              </a:ext>
            </a:extLst>
          </p:cNvPr>
          <p:cNvSpPr/>
          <p:nvPr/>
        </p:nvSpPr>
        <p:spPr>
          <a:xfrm>
            <a:off x="0" y="0"/>
            <a:ext cx="7559675" cy="205740"/>
          </a:xfrm>
          <a:prstGeom prst="rect">
            <a:avLst/>
          </a:prstGeom>
          <a:solidFill>
            <a:srgbClr val="00AB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PF Premier Text" panose="02000506090000020004" pitchFamily="50" charset="0"/>
              <a:cs typeface="Segoe UI Semilight" panose="020B0402040204020203" pitchFamily="34" charset="0"/>
            </a:endParaRPr>
          </a:p>
        </p:txBody>
      </p:sp>
      <p:pic>
        <p:nvPicPr>
          <p:cNvPr id="23" name="Picture 22" descr="A close up of a sign&#10;&#10;Description automatically generated">
            <a:extLst>
              <a:ext uri="{FF2B5EF4-FFF2-40B4-BE49-F238E27FC236}">
                <a16:creationId xmlns:a16="http://schemas.microsoft.com/office/drawing/2014/main" id="{5AA25BA8-123C-4639-8FA1-0E7E35E3D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27258" y="190500"/>
            <a:ext cx="1824118" cy="1211580"/>
          </a:xfrm>
          <a:prstGeom prst="rect">
            <a:avLst/>
          </a:prstGeom>
        </p:spPr>
      </p:pic>
      <p:sp>
        <p:nvSpPr>
          <p:cNvPr id="24" name="Rectangle 23">
            <a:extLst>
              <a:ext uri="{FF2B5EF4-FFF2-40B4-BE49-F238E27FC236}">
                <a16:creationId xmlns:a16="http://schemas.microsoft.com/office/drawing/2014/main" id="{3B934564-A9AA-45E7-9CE6-7CA66BDE1955}"/>
              </a:ext>
            </a:extLst>
          </p:cNvPr>
          <p:cNvSpPr/>
          <p:nvPr/>
        </p:nvSpPr>
        <p:spPr>
          <a:xfrm>
            <a:off x="308300" y="474080"/>
            <a:ext cx="1556218" cy="373924"/>
          </a:xfrm>
          <a:prstGeom prst="rect">
            <a:avLst/>
          </a:prstGeom>
          <a:solidFill>
            <a:srgbClr val="00AB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A4B06972-EF2C-45ED-84A2-D16EEF4FF3C5}"/>
              </a:ext>
            </a:extLst>
          </p:cNvPr>
          <p:cNvSpPr/>
          <p:nvPr/>
        </p:nvSpPr>
        <p:spPr>
          <a:xfrm flipH="1">
            <a:off x="-2861" y="474079"/>
            <a:ext cx="418370" cy="373925"/>
          </a:xfrm>
          <a:prstGeom prst="rect">
            <a:avLst/>
          </a:prstGeom>
          <a:solidFill>
            <a:srgbClr val="5E56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a:extLst>
              <a:ext uri="{FF2B5EF4-FFF2-40B4-BE49-F238E27FC236}">
                <a16:creationId xmlns:a16="http://schemas.microsoft.com/office/drawing/2014/main" id="{35522148-8F5E-47D1-B717-064FF22F8C4F}"/>
              </a:ext>
            </a:extLst>
          </p:cNvPr>
          <p:cNvSpPr txBox="1"/>
          <p:nvPr/>
        </p:nvSpPr>
        <p:spPr>
          <a:xfrm>
            <a:off x="1063750" y="494875"/>
            <a:ext cx="1062317" cy="369332"/>
          </a:xfrm>
          <a:prstGeom prst="rect">
            <a:avLst/>
          </a:prstGeom>
          <a:noFill/>
        </p:spPr>
        <p:txBody>
          <a:bodyPr wrap="square" rtlCol="0">
            <a:spAutoFit/>
          </a:bodyPr>
          <a:lstStyle/>
          <a:p>
            <a:r>
              <a:rPr lang="en-US" dirty="0">
                <a:solidFill>
                  <a:schemeClr val="bg1"/>
                </a:solidFill>
                <a:latin typeface="PF Premier Text" panose="02000506090000020004" pitchFamily="50" charset="0"/>
              </a:rPr>
              <a:t>Finance</a:t>
            </a:r>
          </a:p>
        </p:txBody>
      </p:sp>
      <p:sp>
        <p:nvSpPr>
          <p:cNvPr id="29" name="TextBox 7">
            <a:extLst>
              <a:ext uri="{FF2B5EF4-FFF2-40B4-BE49-F238E27FC236}">
                <a16:creationId xmlns:a16="http://schemas.microsoft.com/office/drawing/2014/main" id="{33845314-91EE-42D6-A470-CA7CEBCE8A4D}"/>
              </a:ext>
            </a:extLst>
          </p:cNvPr>
          <p:cNvSpPr txBox="1"/>
          <p:nvPr/>
        </p:nvSpPr>
        <p:spPr>
          <a:xfrm>
            <a:off x="322811" y="1116343"/>
            <a:ext cx="2509023"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0"/>
              </a:spcAft>
            </a:pPr>
            <a:r>
              <a:rPr lang="en-US" b="1" dirty="0">
                <a:solidFill>
                  <a:srgbClr val="5E5652"/>
                </a:solidFill>
                <a:latin typeface="PF Premier Text" panose="02000506090000020004" pitchFamily="50" charset="0"/>
                <a:ea typeface="Times New Roman" panose="02020603050405020304" pitchFamily="18" charset="0"/>
              </a:rPr>
              <a:t>THE SOLUTION</a:t>
            </a:r>
            <a:endParaRPr lang="el-GR" b="1" dirty="0">
              <a:solidFill>
                <a:srgbClr val="5E5652"/>
              </a:solidFill>
              <a:effectLst/>
              <a:latin typeface="PF Premier Text" panose="02000506090000020004" pitchFamily="50" charset="0"/>
              <a:ea typeface="Times New Roman" panose="02020603050405020304" pitchFamily="18" charset="0"/>
            </a:endParaRPr>
          </a:p>
        </p:txBody>
      </p:sp>
      <p:sp>
        <p:nvSpPr>
          <p:cNvPr id="30" name="TextBox 7">
            <a:extLst>
              <a:ext uri="{FF2B5EF4-FFF2-40B4-BE49-F238E27FC236}">
                <a16:creationId xmlns:a16="http://schemas.microsoft.com/office/drawing/2014/main" id="{C1994045-B370-42A3-94BB-0A72DC76DC89}"/>
              </a:ext>
            </a:extLst>
          </p:cNvPr>
          <p:cNvSpPr txBox="1"/>
          <p:nvPr/>
        </p:nvSpPr>
        <p:spPr>
          <a:xfrm>
            <a:off x="322812" y="1491251"/>
            <a:ext cx="7000326" cy="190821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600"/>
              </a:spcAft>
            </a:pPr>
            <a:r>
              <a:rPr lang="en-US" sz="1200" dirty="0">
                <a:solidFill>
                  <a:srgbClr val="00ABCE"/>
                </a:solidFill>
                <a:latin typeface="PF Premier Text Light" panose="02000406060000020004" pitchFamily="50" charset="0"/>
                <a:ea typeface="Times New Roman" panose="02020603050405020304" pitchFamily="18" charset="0"/>
              </a:rPr>
              <a:t>The in-branch transformation focused on enhancing customer experience and the efficiency and compliance of internal processes. </a:t>
            </a:r>
          </a:p>
          <a:p>
            <a:pPr>
              <a:spcAft>
                <a:spcPts val="600"/>
              </a:spcAft>
            </a:pPr>
            <a:r>
              <a:rPr lang="en-US" sz="1200" dirty="0">
                <a:solidFill>
                  <a:srgbClr val="5E5652"/>
                </a:solidFill>
                <a:latin typeface="PF Premier Text Light" panose="02000406060000020004" pitchFamily="50" charset="0"/>
                <a:ea typeface="Times New Roman" panose="02020603050405020304" pitchFamily="18" charset="0"/>
              </a:rPr>
              <a:t>Bank of Cyprus worked closely with Printec and identified that GLORY’s cash handling technology could address all these requirements. By automating cash handling in branches, the bank was able to free up cashiers to engage more with customers instead of processing cash and increased the operational efficiency and security of transactions within the branch.</a:t>
            </a:r>
          </a:p>
          <a:p>
            <a:pPr>
              <a:spcAft>
                <a:spcPts val="600"/>
              </a:spcAft>
            </a:pPr>
            <a:r>
              <a:rPr lang="en-US" sz="1200" dirty="0">
                <a:solidFill>
                  <a:srgbClr val="5E5652"/>
                </a:solidFill>
                <a:latin typeface="PF Premier Text Light" panose="02000406060000020004" pitchFamily="50" charset="0"/>
                <a:ea typeface="Times New Roman" panose="02020603050405020304" pitchFamily="18" charset="0"/>
              </a:rPr>
              <a:t>The bank selected the GLORY Teller Cash Recycler (TCR) </a:t>
            </a:r>
            <a:r>
              <a:rPr lang="en-US" sz="1200" dirty="0" err="1">
                <a:solidFill>
                  <a:srgbClr val="5E5652"/>
                </a:solidFill>
                <a:latin typeface="PF Premier Text Light" panose="02000406060000020004" pitchFamily="50" charset="0"/>
                <a:ea typeface="Times New Roman" panose="02020603050405020304" pitchFamily="18" charset="0"/>
              </a:rPr>
              <a:t>Vertera</a:t>
            </a:r>
            <a:r>
              <a:rPr lang="en-US" sz="1200" dirty="0">
                <a:solidFill>
                  <a:srgbClr val="5E5652"/>
                </a:solidFill>
                <a:latin typeface="PF Premier Text Light" panose="02000406060000020004" pitchFamily="50" charset="0"/>
                <a:ea typeface="Times New Roman" panose="02020603050405020304" pitchFamily="18" charset="0"/>
              </a:rPr>
              <a:t> 6G to enable its bank transformation. As the world leader in TCR solutions in the financial sector, the bank recognized the quality and flexibility of GLORY’s front-line teller technology that is designed to deposit, count, verify, authenticate, secure, dispense and balance currency. With this solution, the bank was able to improve customer and staff experience and ensure the optimization of operational processes.</a:t>
            </a:r>
          </a:p>
        </p:txBody>
      </p:sp>
      <p:sp>
        <p:nvSpPr>
          <p:cNvPr id="32" name="TextBox 7">
            <a:extLst>
              <a:ext uri="{FF2B5EF4-FFF2-40B4-BE49-F238E27FC236}">
                <a16:creationId xmlns:a16="http://schemas.microsoft.com/office/drawing/2014/main" id="{DF3A3575-07C9-4EB9-94D8-5695C571CE33}"/>
              </a:ext>
            </a:extLst>
          </p:cNvPr>
          <p:cNvSpPr txBox="1"/>
          <p:nvPr/>
        </p:nvSpPr>
        <p:spPr>
          <a:xfrm>
            <a:off x="322809" y="5567608"/>
            <a:ext cx="2509023"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0"/>
              </a:spcAft>
            </a:pPr>
            <a:r>
              <a:rPr lang="en-US" b="1" dirty="0">
                <a:solidFill>
                  <a:srgbClr val="5E5652"/>
                </a:solidFill>
                <a:latin typeface="PF Premier Text" panose="02000506090000020004" pitchFamily="50" charset="0"/>
                <a:ea typeface="Times New Roman" panose="02020603050405020304" pitchFamily="18" charset="0"/>
              </a:rPr>
              <a:t>THE RESULTS</a:t>
            </a:r>
            <a:endParaRPr lang="el-GR" b="1" dirty="0">
              <a:solidFill>
                <a:srgbClr val="5E5652"/>
              </a:solidFill>
              <a:effectLst/>
              <a:latin typeface="PF Premier Text" panose="02000506090000020004" pitchFamily="50" charset="0"/>
              <a:ea typeface="Times New Roman" panose="02020603050405020304" pitchFamily="18" charset="0"/>
            </a:endParaRPr>
          </a:p>
        </p:txBody>
      </p:sp>
      <p:sp>
        <p:nvSpPr>
          <p:cNvPr id="33" name="TextBox 7">
            <a:extLst>
              <a:ext uri="{FF2B5EF4-FFF2-40B4-BE49-F238E27FC236}">
                <a16:creationId xmlns:a16="http://schemas.microsoft.com/office/drawing/2014/main" id="{3BC76053-D333-4F36-9CEF-3D20B71F13F8}"/>
              </a:ext>
            </a:extLst>
          </p:cNvPr>
          <p:cNvSpPr txBox="1"/>
          <p:nvPr/>
        </p:nvSpPr>
        <p:spPr>
          <a:xfrm>
            <a:off x="322808" y="5936940"/>
            <a:ext cx="3663772" cy="2816156"/>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1800"/>
              </a:spcAft>
            </a:pPr>
            <a:r>
              <a:rPr lang="en-US" sz="1600" dirty="0">
                <a:solidFill>
                  <a:srgbClr val="00ABCE"/>
                </a:solidFill>
                <a:latin typeface="PF Premier Text Light" panose="02000406060000020004" pitchFamily="50" charset="0"/>
                <a:ea typeface="Times New Roman" panose="02020603050405020304" pitchFamily="18" charset="0"/>
              </a:rPr>
              <a:t>360</a:t>
            </a:r>
            <a:r>
              <a:rPr lang="en-US" sz="1200" dirty="0">
                <a:solidFill>
                  <a:srgbClr val="00ABCE"/>
                </a:solidFill>
                <a:latin typeface="PF Premier Text Light" panose="02000406060000020004" pitchFamily="50" charset="0"/>
                <a:ea typeface="Times New Roman" panose="02020603050405020304" pitchFamily="18" charset="0"/>
              </a:rPr>
              <a:t> cashiers are using </a:t>
            </a:r>
            <a:r>
              <a:rPr lang="en-US" sz="1600" dirty="0">
                <a:solidFill>
                  <a:srgbClr val="00ABCE"/>
                </a:solidFill>
                <a:latin typeface="PF Premier Text Light" panose="02000406060000020004" pitchFamily="50" charset="0"/>
              </a:rPr>
              <a:t>187</a:t>
            </a:r>
            <a:r>
              <a:rPr lang="en-US" sz="1200" dirty="0">
                <a:solidFill>
                  <a:srgbClr val="00ABCE"/>
                </a:solidFill>
                <a:latin typeface="PF Premier Text Light" panose="02000406060000020004" pitchFamily="50" charset="0"/>
                <a:ea typeface="Times New Roman" panose="02020603050405020304" pitchFamily="18" charset="0"/>
              </a:rPr>
              <a:t> TCRs in </a:t>
            </a:r>
            <a:r>
              <a:rPr lang="en-US" sz="1600" dirty="0">
                <a:solidFill>
                  <a:srgbClr val="00ABCE"/>
                </a:solidFill>
                <a:latin typeface="PF Premier Text Light" panose="02000406060000020004" pitchFamily="50" charset="0"/>
              </a:rPr>
              <a:t>78</a:t>
            </a:r>
            <a:r>
              <a:rPr lang="en-US" sz="1200" dirty="0">
                <a:solidFill>
                  <a:srgbClr val="00ABCE"/>
                </a:solidFill>
                <a:latin typeface="PF Premier Text Light" panose="02000406060000020004" pitchFamily="50" charset="0"/>
                <a:ea typeface="Times New Roman" panose="02020603050405020304" pitchFamily="18" charset="0"/>
              </a:rPr>
              <a:t> branches on a daily basis, performing on average </a:t>
            </a:r>
            <a:r>
              <a:rPr lang="en-US" sz="1600" dirty="0">
                <a:solidFill>
                  <a:srgbClr val="00ABCE"/>
                </a:solidFill>
                <a:latin typeface="PF Premier Text Light" panose="02000406060000020004" pitchFamily="50" charset="0"/>
              </a:rPr>
              <a:t>100</a:t>
            </a:r>
            <a:r>
              <a:rPr lang="en-US" sz="1200" dirty="0">
                <a:solidFill>
                  <a:srgbClr val="00ABCE"/>
                </a:solidFill>
                <a:latin typeface="PF Premier Text Light" panose="02000406060000020004" pitchFamily="50" charset="0"/>
                <a:ea typeface="Times New Roman" panose="02020603050405020304" pitchFamily="18" charset="0"/>
              </a:rPr>
              <a:t> transactions per teller per day. </a:t>
            </a:r>
          </a:p>
          <a:p>
            <a:pPr>
              <a:spcAft>
                <a:spcPts val="600"/>
              </a:spcAft>
            </a:pPr>
            <a:r>
              <a:rPr lang="en-US" sz="1200" dirty="0">
                <a:solidFill>
                  <a:srgbClr val="5E5652"/>
                </a:solidFill>
                <a:latin typeface="PF Premier Text Light" panose="02000406060000020004" pitchFamily="50" charset="0"/>
                <a:ea typeface="Times New Roman" panose="02020603050405020304" pitchFamily="18" charset="0"/>
              </a:rPr>
              <a:t>Bank of Cyprus managed to install 187 TCRs in 78 branches in just one year and now more than 360 cashiers are using the machines daily to handle all cash deposits and withdrawals. Currently, the average cash transactions per day are more than 100 per teller, whereas there are peak days (i.e. end of month) that the cash transactions are over 200 per teller. </a:t>
            </a:r>
          </a:p>
          <a:p>
            <a:pPr>
              <a:spcAft>
                <a:spcPts val="600"/>
              </a:spcAft>
            </a:pPr>
            <a:r>
              <a:rPr lang="en-US" sz="1200" dirty="0">
                <a:solidFill>
                  <a:srgbClr val="5E5652"/>
                </a:solidFill>
                <a:latin typeface="PF Premier Text Light" panose="02000406060000020004" pitchFamily="50" charset="0"/>
                <a:ea typeface="Times New Roman" panose="02020603050405020304" pitchFamily="18" charset="0"/>
              </a:rPr>
              <a:t>The efficient connection of the TCRs with the teller transaction systems was of paramount importance for the project’s success.</a:t>
            </a:r>
          </a:p>
          <a:p>
            <a:pPr>
              <a:spcAft>
                <a:spcPts val="600"/>
              </a:spcAft>
            </a:pPr>
            <a:r>
              <a:rPr lang="en-US" sz="1200" dirty="0">
                <a:solidFill>
                  <a:srgbClr val="5E5652"/>
                </a:solidFill>
                <a:latin typeface="PF Premier Text Light" panose="02000406060000020004" pitchFamily="50" charset="0"/>
                <a:ea typeface="Times New Roman" panose="02020603050405020304" pitchFamily="18" charset="0"/>
              </a:rPr>
              <a:t>The bank expects to complete the full roll out within the first quarter of 2020, having installed 200 machines. </a:t>
            </a:r>
          </a:p>
        </p:txBody>
      </p:sp>
      <p:sp>
        <p:nvSpPr>
          <p:cNvPr id="50" name="TextBox 7">
            <a:extLst>
              <a:ext uri="{FF2B5EF4-FFF2-40B4-BE49-F238E27FC236}">
                <a16:creationId xmlns:a16="http://schemas.microsoft.com/office/drawing/2014/main" id="{71B1E586-3810-4F75-81FE-8BDDF4F2BBE5}"/>
              </a:ext>
            </a:extLst>
          </p:cNvPr>
          <p:cNvSpPr txBox="1"/>
          <p:nvPr/>
        </p:nvSpPr>
        <p:spPr>
          <a:xfrm>
            <a:off x="4282750" y="6209021"/>
            <a:ext cx="2968626" cy="2539157"/>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600"/>
              </a:spcAft>
            </a:pPr>
            <a:r>
              <a:rPr lang="en-US" sz="1200" dirty="0">
                <a:solidFill>
                  <a:srgbClr val="00ABCE"/>
                </a:solidFill>
                <a:latin typeface="PF Premier Text Light" panose="02000406060000020004" pitchFamily="50" charset="0"/>
                <a:ea typeface="Times New Roman" panose="02020603050405020304" pitchFamily="18" charset="0"/>
              </a:rPr>
              <a:t>Key benefits for the bank:</a:t>
            </a:r>
          </a:p>
          <a:p>
            <a:pPr marL="171450" indent="-171450">
              <a:spcAft>
                <a:spcPts val="300"/>
              </a:spcAft>
              <a:buFont typeface="Arial" panose="020B0604020202020204" pitchFamily="34" charset="0"/>
              <a:buChar char="•"/>
            </a:pPr>
            <a:r>
              <a:rPr lang="en-US" sz="1200" dirty="0">
                <a:solidFill>
                  <a:srgbClr val="5E5652"/>
                </a:solidFill>
                <a:latin typeface="PF Premier Text Light" panose="02000406060000020004" pitchFamily="50" charset="0"/>
                <a:ea typeface="Times New Roman" panose="02020603050405020304" pitchFamily="18" charset="0"/>
              </a:rPr>
              <a:t>Streamline the cashier’s processes and therefore manage to save 20 FTEs</a:t>
            </a:r>
          </a:p>
          <a:p>
            <a:pPr marL="171450" indent="-171450">
              <a:spcAft>
                <a:spcPts val="300"/>
              </a:spcAft>
              <a:buFont typeface="Arial" panose="020B0604020202020204" pitchFamily="34" charset="0"/>
              <a:buChar char="•"/>
            </a:pPr>
            <a:r>
              <a:rPr lang="en-US" sz="1200" dirty="0">
                <a:solidFill>
                  <a:srgbClr val="5E5652"/>
                </a:solidFill>
                <a:latin typeface="PF Premier Text Light" panose="02000406060000020004" pitchFamily="50" charset="0"/>
                <a:ea typeface="Times New Roman" panose="02020603050405020304" pitchFamily="18" charset="0"/>
              </a:rPr>
              <a:t>Decrease the cash management cost since cash is recycled and used to load the ATMs</a:t>
            </a:r>
          </a:p>
          <a:p>
            <a:pPr marL="171450" indent="-171450">
              <a:spcAft>
                <a:spcPts val="300"/>
              </a:spcAft>
              <a:buFont typeface="Arial" panose="020B0604020202020204" pitchFamily="34" charset="0"/>
              <a:buChar char="•"/>
            </a:pPr>
            <a:r>
              <a:rPr lang="en-US" sz="1200" dirty="0">
                <a:solidFill>
                  <a:srgbClr val="5E5652"/>
                </a:solidFill>
                <a:latin typeface="PF Premier Text Light" panose="02000406060000020004" pitchFamily="50" charset="0"/>
                <a:ea typeface="Times New Roman" panose="02020603050405020304" pitchFamily="18" charset="0"/>
              </a:rPr>
              <a:t>Improve customer experience with no cash balances differences </a:t>
            </a:r>
          </a:p>
          <a:p>
            <a:pPr marL="171450" indent="-171450">
              <a:spcAft>
                <a:spcPts val="300"/>
              </a:spcAft>
              <a:buFont typeface="Arial" panose="020B0604020202020204" pitchFamily="34" charset="0"/>
              <a:buChar char="•"/>
            </a:pPr>
            <a:r>
              <a:rPr lang="en-US" sz="1200" dirty="0">
                <a:solidFill>
                  <a:srgbClr val="5E5652"/>
                </a:solidFill>
                <a:latin typeface="PF Premier Text Light" panose="02000406060000020004" pitchFamily="50" charset="0"/>
                <a:ea typeface="Times New Roman" panose="02020603050405020304" pitchFamily="18" charset="0"/>
              </a:rPr>
              <a:t>Improve reporting to the Central Bank for cash management</a:t>
            </a:r>
          </a:p>
          <a:p>
            <a:pPr marL="171450" indent="-171450">
              <a:spcAft>
                <a:spcPts val="600"/>
              </a:spcAft>
              <a:buFont typeface="Arial" panose="020B0604020202020204" pitchFamily="34" charset="0"/>
              <a:buChar char="•"/>
            </a:pPr>
            <a:r>
              <a:rPr lang="en-US" sz="1200" dirty="0">
                <a:solidFill>
                  <a:srgbClr val="5E5652"/>
                </a:solidFill>
                <a:latin typeface="PF Premier Text Light" panose="02000406060000020004" pitchFamily="50" charset="0"/>
                <a:ea typeface="Times New Roman" panose="02020603050405020304" pitchFamily="18" charset="0"/>
              </a:rPr>
              <a:t>Increase cash branch limits, allowing the bank to further decrease the usage of external security associates </a:t>
            </a:r>
          </a:p>
        </p:txBody>
      </p:sp>
      <p:pic>
        <p:nvPicPr>
          <p:cNvPr id="7" name="Picture 6">
            <a:extLst>
              <a:ext uri="{FF2B5EF4-FFF2-40B4-BE49-F238E27FC236}">
                <a16:creationId xmlns:a16="http://schemas.microsoft.com/office/drawing/2014/main" id="{D3F9989C-E65C-409A-909A-6544858EF71F}"/>
              </a:ext>
            </a:extLst>
          </p:cNvPr>
          <p:cNvPicPr>
            <a:picLocks noChangeAspect="1"/>
          </p:cNvPicPr>
          <p:nvPr/>
        </p:nvPicPr>
        <p:blipFill rotWithShape="1">
          <a:blip r:embed="rId4"/>
          <a:srcRect t="17784" b="17785"/>
          <a:stretch/>
        </p:blipFill>
        <p:spPr>
          <a:xfrm>
            <a:off x="868499" y="10167710"/>
            <a:ext cx="5822676" cy="481245"/>
          </a:xfrm>
          <a:prstGeom prst="rect">
            <a:avLst/>
          </a:prstGeom>
        </p:spPr>
      </p:pic>
      <p:grpSp>
        <p:nvGrpSpPr>
          <p:cNvPr id="13" name="Group 12">
            <a:extLst>
              <a:ext uri="{FF2B5EF4-FFF2-40B4-BE49-F238E27FC236}">
                <a16:creationId xmlns:a16="http://schemas.microsoft.com/office/drawing/2014/main" id="{9E699760-01F3-46CA-83E5-F185B7B8E533}"/>
              </a:ext>
            </a:extLst>
          </p:cNvPr>
          <p:cNvGrpSpPr/>
          <p:nvPr/>
        </p:nvGrpSpPr>
        <p:grpSpPr>
          <a:xfrm>
            <a:off x="5355141" y="3449925"/>
            <a:ext cx="1896235" cy="1896235"/>
            <a:chOff x="4436824" y="3127536"/>
            <a:chExt cx="2539156" cy="2539156"/>
          </a:xfrm>
        </p:grpSpPr>
        <p:sp>
          <p:nvSpPr>
            <p:cNvPr id="54" name="Flowchart: Connector 53">
              <a:extLst>
                <a:ext uri="{FF2B5EF4-FFF2-40B4-BE49-F238E27FC236}">
                  <a16:creationId xmlns:a16="http://schemas.microsoft.com/office/drawing/2014/main" id="{65D0BC4F-370B-4CE9-8E3D-90A7371C6593}"/>
                </a:ext>
              </a:extLst>
            </p:cNvPr>
            <p:cNvSpPr/>
            <p:nvPr/>
          </p:nvSpPr>
          <p:spPr>
            <a:xfrm>
              <a:off x="4436824" y="3127536"/>
              <a:ext cx="2539156" cy="2539156"/>
            </a:xfrm>
            <a:prstGeom prst="flowChartConnector">
              <a:avLst/>
            </a:prstGeom>
            <a:solidFill>
              <a:schemeClr val="bg1"/>
            </a:solidFill>
            <a:ln w="19050" cap="rnd">
              <a:solidFill>
                <a:srgbClr val="00ABCE"/>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FF2C5966-938F-4F14-AEF7-927BE05EB464}"/>
                </a:ext>
              </a:extLst>
            </p:cNvPr>
            <p:cNvPicPr>
              <a:picLocks noChangeAspect="1"/>
            </p:cNvPicPr>
            <p:nvPr/>
          </p:nvPicPr>
          <p:blipFill rotWithShape="1">
            <a:blip r:embed="rId5"/>
            <a:srcRect t="9018" b="9019"/>
            <a:stretch/>
          </p:blipFill>
          <p:spPr>
            <a:xfrm>
              <a:off x="4905536" y="3460769"/>
              <a:ext cx="1601731" cy="1872689"/>
            </a:xfrm>
            <a:prstGeom prst="rect">
              <a:avLst/>
            </a:prstGeom>
          </p:spPr>
        </p:pic>
      </p:grpSp>
      <p:sp>
        <p:nvSpPr>
          <p:cNvPr id="57" name="TextBox 7">
            <a:extLst>
              <a:ext uri="{FF2B5EF4-FFF2-40B4-BE49-F238E27FC236}">
                <a16:creationId xmlns:a16="http://schemas.microsoft.com/office/drawing/2014/main" id="{2F87FFC9-70CA-4480-9289-570C22FE9792}"/>
              </a:ext>
            </a:extLst>
          </p:cNvPr>
          <p:cNvSpPr txBox="1"/>
          <p:nvPr/>
        </p:nvSpPr>
        <p:spPr>
          <a:xfrm>
            <a:off x="322812" y="3650682"/>
            <a:ext cx="1334538" cy="276999"/>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spcAft>
                <a:spcPts val="600"/>
              </a:spcAft>
            </a:pPr>
            <a:r>
              <a:rPr lang="en-US" sz="1200" dirty="0" err="1">
                <a:solidFill>
                  <a:srgbClr val="00ABCE"/>
                </a:solidFill>
                <a:latin typeface="PF Premier Text Light" panose="02000406060000020004" pitchFamily="50" charset="0"/>
                <a:ea typeface="Times New Roman" panose="02020603050405020304" pitchFamily="18" charset="0"/>
              </a:rPr>
              <a:t>Vertera</a:t>
            </a:r>
            <a:r>
              <a:rPr lang="en-US" sz="1200" dirty="0">
                <a:solidFill>
                  <a:srgbClr val="00ABCE"/>
                </a:solidFill>
                <a:latin typeface="PF Premier Text Light" panose="02000406060000020004" pitchFamily="50" charset="0"/>
                <a:ea typeface="Times New Roman" panose="02020603050405020304" pitchFamily="18" charset="0"/>
              </a:rPr>
              <a:t> 6G | Overview</a:t>
            </a:r>
            <a:endParaRPr lang="en-US" sz="1200" dirty="0">
              <a:solidFill>
                <a:srgbClr val="5E5652"/>
              </a:solidFill>
              <a:latin typeface="PF Premier Text Light" panose="02000406060000020004" pitchFamily="50" charset="0"/>
              <a:ea typeface="Times New Roman" panose="02020603050405020304" pitchFamily="18" charset="0"/>
            </a:endParaRPr>
          </a:p>
        </p:txBody>
      </p:sp>
      <p:sp>
        <p:nvSpPr>
          <p:cNvPr id="58" name="TextBox 7">
            <a:extLst>
              <a:ext uri="{FF2B5EF4-FFF2-40B4-BE49-F238E27FC236}">
                <a16:creationId xmlns:a16="http://schemas.microsoft.com/office/drawing/2014/main" id="{CA4E8DA0-A259-47BC-B9AB-E511D79C81A2}"/>
              </a:ext>
            </a:extLst>
          </p:cNvPr>
          <p:cNvSpPr txBox="1"/>
          <p:nvPr/>
        </p:nvSpPr>
        <p:spPr>
          <a:xfrm>
            <a:off x="322809" y="3904705"/>
            <a:ext cx="1541708" cy="52322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en-US" sz="700" b="1" dirty="0">
                <a:solidFill>
                  <a:srgbClr val="5E5652"/>
                </a:solidFill>
                <a:latin typeface="PF Premier Text Light" panose="02000406060000020004" pitchFamily="50" charset="0"/>
                <a:ea typeface="Times New Roman" panose="02020603050405020304" pitchFamily="18" charset="0"/>
              </a:rPr>
              <a:t>Ease of use</a:t>
            </a:r>
          </a:p>
          <a:p>
            <a:pPr marL="171450" indent="-171450">
              <a:buFont typeface="Arial" panose="020B0604020202020204" pitchFamily="34" charset="0"/>
              <a:buChar char="•"/>
            </a:pPr>
            <a:r>
              <a:rPr lang="en-US" sz="700" dirty="0">
                <a:solidFill>
                  <a:srgbClr val="5E5652"/>
                </a:solidFill>
                <a:latin typeface="PF Premier Text Light" panose="02000406060000020004" pitchFamily="50" charset="0"/>
                <a:ea typeface="Times New Roman" panose="02020603050405020304" pitchFamily="18" charset="0"/>
              </a:rPr>
              <a:t>Large touch screen display</a:t>
            </a:r>
          </a:p>
          <a:p>
            <a:pPr marL="171450" indent="-171450">
              <a:buFont typeface="Arial" panose="020B0604020202020204" pitchFamily="34" charset="0"/>
              <a:buChar char="•"/>
            </a:pPr>
            <a:r>
              <a:rPr lang="en-US" sz="700" dirty="0">
                <a:solidFill>
                  <a:srgbClr val="5E5652"/>
                </a:solidFill>
                <a:latin typeface="PF Premier Text Light" panose="02000406060000020004" pitchFamily="50" charset="0"/>
                <a:ea typeface="Times New Roman" panose="02020603050405020304" pitchFamily="18" charset="0"/>
              </a:rPr>
              <a:t>Simple design and intuitive layout</a:t>
            </a:r>
          </a:p>
          <a:p>
            <a:pPr marL="171450" indent="-171450">
              <a:buFont typeface="Arial" panose="020B0604020202020204" pitchFamily="34" charset="0"/>
              <a:buChar char="•"/>
            </a:pPr>
            <a:r>
              <a:rPr lang="en-US" sz="700" dirty="0">
                <a:solidFill>
                  <a:srgbClr val="5E5652"/>
                </a:solidFill>
                <a:latin typeface="PF Premier Text Light" panose="02000406060000020004" pitchFamily="50" charset="0"/>
                <a:ea typeface="Times New Roman" panose="02020603050405020304" pitchFamily="18" charset="0"/>
              </a:rPr>
              <a:t>Excellent proven ergonomics</a:t>
            </a:r>
          </a:p>
        </p:txBody>
      </p:sp>
      <p:sp>
        <p:nvSpPr>
          <p:cNvPr id="60" name="TextBox 7">
            <a:extLst>
              <a:ext uri="{FF2B5EF4-FFF2-40B4-BE49-F238E27FC236}">
                <a16:creationId xmlns:a16="http://schemas.microsoft.com/office/drawing/2014/main" id="{7CE8F64E-9B22-4F3A-814F-F3065490B4DC}"/>
              </a:ext>
            </a:extLst>
          </p:cNvPr>
          <p:cNvSpPr txBox="1"/>
          <p:nvPr/>
        </p:nvSpPr>
        <p:spPr>
          <a:xfrm>
            <a:off x="322809" y="4505615"/>
            <a:ext cx="1541708" cy="63094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en-US" sz="700" b="1" dirty="0">
                <a:solidFill>
                  <a:srgbClr val="5E5652"/>
                </a:solidFill>
                <a:latin typeface="PF Premier Text Light" panose="02000406060000020004" pitchFamily="50" charset="0"/>
                <a:ea typeface="Times New Roman" panose="02020603050405020304" pitchFamily="18" charset="0"/>
              </a:rPr>
              <a:t>Intelligent note handling </a:t>
            </a:r>
          </a:p>
          <a:p>
            <a:pPr marL="171450" indent="-171450">
              <a:buFont typeface="Arial" panose="020B0604020202020204" pitchFamily="34" charset="0"/>
              <a:buChar char="•"/>
            </a:pPr>
            <a:r>
              <a:rPr lang="en-US" sz="700" dirty="0">
                <a:solidFill>
                  <a:srgbClr val="5E5652"/>
                </a:solidFill>
                <a:latin typeface="PF Premier Text Light" panose="02000406060000020004" pitchFamily="50" charset="0"/>
                <a:ea typeface="Times New Roman" panose="02020603050405020304" pitchFamily="18" charset="0"/>
              </a:rPr>
              <a:t>SDA II for advanced authentication and identification</a:t>
            </a:r>
          </a:p>
          <a:p>
            <a:pPr marL="171450" indent="-171450">
              <a:buFont typeface="Arial" panose="020B0604020202020204" pitchFamily="34" charset="0"/>
              <a:buChar char="•"/>
            </a:pPr>
            <a:r>
              <a:rPr lang="en-US" sz="700" dirty="0">
                <a:solidFill>
                  <a:srgbClr val="5E5652"/>
                </a:solidFill>
                <a:latin typeface="PF Premier Text Light" panose="02000406060000020004" pitchFamily="50" charset="0"/>
                <a:ea typeface="Times New Roman" panose="02020603050405020304" pitchFamily="18" charset="0"/>
              </a:rPr>
              <a:t>Low reject rates </a:t>
            </a:r>
          </a:p>
          <a:p>
            <a:pPr marL="171450" indent="-171450">
              <a:buFont typeface="Arial" panose="020B0604020202020204" pitchFamily="34" charset="0"/>
              <a:buChar char="•"/>
            </a:pPr>
            <a:r>
              <a:rPr lang="en-US" sz="700" dirty="0">
                <a:solidFill>
                  <a:srgbClr val="5E5652"/>
                </a:solidFill>
                <a:latin typeface="PF Premier Text Light" panose="02000406060000020004" pitchFamily="50" charset="0"/>
                <a:ea typeface="Times New Roman" panose="02020603050405020304" pitchFamily="18" charset="0"/>
              </a:rPr>
              <a:t>Smart counting functionality </a:t>
            </a:r>
          </a:p>
        </p:txBody>
      </p:sp>
      <p:sp>
        <p:nvSpPr>
          <p:cNvPr id="61" name="TextBox 7">
            <a:extLst>
              <a:ext uri="{FF2B5EF4-FFF2-40B4-BE49-F238E27FC236}">
                <a16:creationId xmlns:a16="http://schemas.microsoft.com/office/drawing/2014/main" id="{6421B85B-5512-44A3-9A85-E31376320760}"/>
              </a:ext>
            </a:extLst>
          </p:cNvPr>
          <p:cNvSpPr txBox="1"/>
          <p:nvPr/>
        </p:nvSpPr>
        <p:spPr>
          <a:xfrm>
            <a:off x="2011320" y="3904705"/>
            <a:ext cx="1541708" cy="63094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en-US" sz="700" b="1" dirty="0">
                <a:solidFill>
                  <a:srgbClr val="5E5652"/>
                </a:solidFill>
                <a:latin typeface="PF Premier Text Light" panose="02000406060000020004" pitchFamily="50" charset="0"/>
                <a:ea typeface="Times New Roman" panose="02020603050405020304" pitchFamily="18" charset="0"/>
              </a:rPr>
              <a:t>Flexible note storage</a:t>
            </a:r>
          </a:p>
          <a:p>
            <a:pPr marL="171450" indent="-171450">
              <a:buFont typeface="Arial" panose="020B0604020202020204" pitchFamily="34" charset="0"/>
              <a:buChar char="•"/>
            </a:pPr>
            <a:r>
              <a:rPr lang="en-US" sz="700" dirty="0">
                <a:solidFill>
                  <a:srgbClr val="5E5652"/>
                </a:solidFill>
                <a:latin typeface="PF Premier Text Light" panose="02000406060000020004" pitchFamily="50" charset="0"/>
                <a:ea typeface="Times New Roman" panose="02020603050405020304" pitchFamily="18" charset="0"/>
              </a:rPr>
              <a:t>Variable capacity</a:t>
            </a:r>
          </a:p>
          <a:p>
            <a:pPr marL="171450" indent="-171450">
              <a:buFont typeface="Arial" panose="020B0604020202020204" pitchFamily="34" charset="0"/>
              <a:buChar char="•"/>
            </a:pPr>
            <a:r>
              <a:rPr lang="en-US" sz="700" dirty="0">
                <a:solidFill>
                  <a:srgbClr val="5E5652"/>
                </a:solidFill>
                <a:latin typeface="PF Premier Text Light" panose="02000406060000020004" pitchFamily="50" charset="0"/>
                <a:ea typeface="Times New Roman" panose="02020603050405020304" pitchFamily="18" charset="0"/>
              </a:rPr>
              <a:t>Flexible RSM storage options</a:t>
            </a:r>
          </a:p>
          <a:p>
            <a:pPr marL="171450" indent="-171450">
              <a:buFont typeface="Arial" panose="020B0604020202020204" pitchFamily="34" charset="0"/>
              <a:buChar char="•"/>
            </a:pPr>
            <a:r>
              <a:rPr lang="en-US" sz="700" dirty="0">
                <a:solidFill>
                  <a:srgbClr val="5E5652"/>
                </a:solidFill>
                <a:latin typeface="PF Premier Text Light" panose="02000406060000020004" pitchFamily="50" charset="0"/>
                <a:ea typeface="Times New Roman" panose="02020603050405020304" pitchFamily="18" charset="0"/>
              </a:rPr>
              <a:t>Secure Transfer Concept for additional storage of excess notes</a:t>
            </a:r>
          </a:p>
        </p:txBody>
      </p:sp>
      <p:sp>
        <p:nvSpPr>
          <p:cNvPr id="62" name="TextBox 7">
            <a:extLst>
              <a:ext uri="{FF2B5EF4-FFF2-40B4-BE49-F238E27FC236}">
                <a16:creationId xmlns:a16="http://schemas.microsoft.com/office/drawing/2014/main" id="{978C8913-D882-43EE-B022-40E70476F05C}"/>
              </a:ext>
            </a:extLst>
          </p:cNvPr>
          <p:cNvSpPr txBox="1"/>
          <p:nvPr/>
        </p:nvSpPr>
        <p:spPr>
          <a:xfrm>
            <a:off x="3699831" y="3899255"/>
            <a:ext cx="1541708" cy="63094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en-US" sz="700" b="1" dirty="0">
                <a:solidFill>
                  <a:srgbClr val="5E5652"/>
                </a:solidFill>
                <a:latin typeface="PF Premier Text Light" panose="02000406060000020004" pitchFamily="50" charset="0"/>
                <a:ea typeface="Times New Roman" panose="02020603050405020304" pitchFamily="18" charset="0"/>
              </a:rPr>
              <a:t>High capacity, small footprint</a:t>
            </a:r>
          </a:p>
          <a:p>
            <a:pPr marL="171450" indent="-171450">
              <a:buFont typeface="Arial" panose="020B0604020202020204" pitchFamily="34" charset="0"/>
              <a:buChar char="•"/>
            </a:pPr>
            <a:r>
              <a:rPr lang="en-US" sz="700" dirty="0">
                <a:solidFill>
                  <a:srgbClr val="5E5652"/>
                </a:solidFill>
                <a:latin typeface="PF Premier Text Light" panose="02000406060000020004" pitchFamily="50" charset="0"/>
                <a:ea typeface="Times New Roman" panose="02020603050405020304" pitchFamily="18" charset="0"/>
              </a:rPr>
              <a:t>Small footprint and service area </a:t>
            </a:r>
          </a:p>
          <a:p>
            <a:pPr marL="171450" indent="-171450">
              <a:buFont typeface="Arial" panose="020B0604020202020204" pitchFamily="34" charset="0"/>
              <a:buChar char="•"/>
            </a:pPr>
            <a:r>
              <a:rPr lang="en-US" sz="700" dirty="0">
                <a:solidFill>
                  <a:srgbClr val="5E5652"/>
                </a:solidFill>
                <a:latin typeface="PF Premier Text Light" panose="02000406060000020004" pitchFamily="50" charset="0"/>
                <a:ea typeface="Times New Roman" panose="02020603050405020304" pitchFamily="18" charset="0"/>
              </a:rPr>
              <a:t>Available in 4, 6 8 RSMs, with up to 4,800 banknotes </a:t>
            </a:r>
          </a:p>
          <a:p>
            <a:pPr marL="171450" indent="-171450">
              <a:buFont typeface="Arial" panose="020B0604020202020204" pitchFamily="34" charset="0"/>
              <a:buChar char="•"/>
            </a:pPr>
            <a:r>
              <a:rPr lang="en-US" sz="700" dirty="0">
                <a:solidFill>
                  <a:srgbClr val="5E5652"/>
                </a:solidFill>
                <a:latin typeface="PF Premier Text Light" panose="02000406060000020004" pitchFamily="50" charset="0"/>
                <a:ea typeface="Times New Roman" panose="02020603050405020304" pitchFamily="18" charset="0"/>
              </a:rPr>
              <a:t>Various safe configurations</a:t>
            </a:r>
          </a:p>
        </p:txBody>
      </p:sp>
      <p:sp>
        <p:nvSpPr>
          <p:cNvPr id="63" name="TextBox 7">
            <a:extLst>
              <a:ext uri="{FF2B5EF4-FFF2-40B4-BE49-F238E27FC236}">
                <a16:creationId xmlns:a16="http://schemas.microsoft.com/office/drawing/2014/main" id="{76AA7868-F333-476A-B1CF-4855461F0635}"/>
              </a:ext>
            </a:extLst>
          </p:cNvPr>
          <p:cNvSpPr txBox="1"/>
          <p:nvPr/>
        </p:nvSpPr>
        <p:spPr>
          <a:xfrm>
            <a:off x="2011319" y="4505615"/>
            <a:ext cx="1768517" cy="63094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en-US" sz="700" b="1" dirty="0">
                <a:solidFill>
                  <a:srgbClr val="5E5652"/>
                </a:solidFill>
                <a:latin typeface="PF Premier Text Light" panose="02000406060000020004" pitchFamily="50" charset="0"/>
                <a:ea typeface="Times New Roman" panose="02020603050405020304" pitchFamily="18" charset="0"/>
              </a:rPr>
              <a:t>Enhanced connectivity and integration</a:t>
            </a:r>
          </a:p>
          <a:p>
            <a:pPr marL="171450" indent="-171450">
              <a:buFont typeface="Arial" panose="020B0604020202020204" pitchFamily="34" charset="0"/>
              <a:buChar char="•"/>
            </a:pPr>
            <a:r>
              <a:rPr lang="en-US" sz="700" dirty="0">
                <a:solidFill>
                  <a:srgbClr val="5E5652"/>
                </a:solidFill>
                <a:latin typeface="PF Premier Text Light" panose="02000406060000020004" pitchFamily="50" charset="0"/>
                <a:ea typeface="Times New Roman" panose="02020603050405020304" pitchFamily="18" charset="0"/>
              </a:rPr>
              <a:t>Advanced connectivity options </a:t>
            </a:r>
          </a:p>
          <a:p>
            <a:pPr marL="171450" indent="-171450">
              <a:buFont typeface="Arial" panose="020B0604020202020204" pitchFamily="34" charset="0"/>
              <a:buChar char="•"/>
            </a:pPr>
            <a:r>
              <a:rPr lang="en-US" sz="700" dirty="0">
                <a:solidFill>
                  <a:srgbClr val="5E5652"/>
                </a:solidFill>
                <a:latin typeface="PF Premier Text Light" panose="02000406060000020004" pitchFamily="50" charset="0"/>
                <a:ea typeface="Times New Roman" panose="02020603050405020304" pitchFamily="18" charset="0"/>
              </a:rPr>
              <a:t>Legacy interface support </a:t>
            </a:r>
          </a:p>
          <a:p>
            <a:pPr marL="171450" indent="-171450">
              <a:buFont typeface="Arial" panose="020B0604020202020204" pitchFamily="34" charset="0"/>
              <a:buChar char="•"/>
            </a:pPr>
            <a:r>
              <a:rPr lang="en-US" sz="700" dirty="0" err="1">
                <a:solidFill>
                  <a:srgbClr val="5E5652"/>
                </a:solidFill>
                <a:latin typeface="PF Premier Text Light" panose="02000406060000020004" pitchFamily="50" charset="0"/>
                <a:ea typeface="Times New Roman" panose="02020603050405020304" pitchFamily="18" charset="0"/>
              </a:rPr>
              <a:t>CashInsight</a:t>
            </a:r>
            <a:r>
              <a:rPr lang="en-US" sz="700" dirty="0">
                <a:solidFill>
                  <a:srgbClr val="5E5652"/>
                </a:solidFill>
                <a:latin typeface="PF Premier Text Light" panose="02000406060000020004" pitchFamily="50" charset="0"/>
                <a:ea typeface="Times New Roman" panose="02020603050405020304" pitchFamily="18" charset="0"/>
              </a:rPr>
              <a:t> Bridge for performance monitoring and remote device management </a:t>
            </a:r>
          </a:p>
        </p:txBody>
      </p:sp>
      <p:sp>
        <p:nvSpPr>
          <p:cNvPr id="64" name="TextBox 7">
            <a:extLst>
              <a:ext uri="{FF2B5EF4-FFF2-40B4-BE49-F238E27FC236}">
                <a16:creationId xmlns:a16="http://schemas.microsoft.com/office/drawing/2014/main" id="{C13CF7D0-9D09-4FB9-AE33-2597A6F17314}"/>
              </a:ext>
            </a:extLst>
          </p:cNvPr>
          <p:cNvSpPr txBox="1"/>
          <p:nvPr/>
        </p:nvSpPr>
        <p:spPr>
          <a:xfrm>
            <a:off x="3701138" y="4505615"/>
            <a:ext cx="1541708" cy="63094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en-US" sz="700" b="1" dirty="0">
                <a:solidFill>
                  <a:srgbClr val="5E5652"/>
                </a:solidFill>
                <a:latin typeface="PF Premier Text Light" panose="02000406060000020004" pitchFamily="50" charset="0"/>
                <a:ea typeface="Times New Roman" panose="02020603050405020304" pitchFamily="18" charset="0"/>
              </a:rPr>
              <a:t>Future enabled </a:t>
            </a:r>
          </a:p>
          <a:p>
            <a:pPr marL="171450" indent="-171450">
              <a:buFont typeface="Arial" panose="020B0604020202020204" pitchFamily="34" charset="0"/>
              <a:buChar char="•"/>
            </a:pPr>
            <a:r>
              <a:rPr lang="en-US" sz="700" dirty="0">
                <a:solidFill>
                  <a:srgbClr val="5E5652"/>
                </a:solidFill>
                <a:latin typeface="PF Premier Text Light" panose="02000406060000020004" pitchFamily="50" charset="0"/>
                <a:ea typeface="Times New Roman" panose="02020603050405020304" pitchFamily="18" charset="0"/>
              </a:rPr>
              <a:t>Easily updated, with </a:t>
            </a:r>
            <a:r>
              <a:rPr lang="en-US" sz="700" dirty="0" err="1">
                <a:solidFill>
                  <a:srgbClr val="5E5652"/>
                </a:solidFill>
                <a:latin typeface="PF Premier Text Light" panose="02000406060000020004" pitchFamily="50" charset="0"/>
                <a:ea typeface="Times New Roman" panose="02020603050405020304" pitchFamily="18" charset="0"/>
              </a:rPr>
              <a:t>CashInsight</a:t>
            </a:r>
            <a:r>
              <a:rPr lang="en-US" sz="700" dirty="0">
                <a:solidFill>
                  <a:srgbClr val="5E5652"/>
                </a:solidFill>
                <a:latin typeface="PF Premier Text Light" panose="02000406060000020004" pitchFamily="50" charset="0"/>
                <a:ea typeface="Times New Roman" panose="02020603050405020304" pitchFamily="18" charset="0"/>
              </a:rPr>
              <a:t> Bridge</a:t>
            </a:r>
          </a:p>
          <a:p>
            <a:pPr marL="171450" indent="-171450">
              <a:buFont typeface="Arial" panose="020B0604020202020204" pitchFamily="34" charset="0"/>
              <a:buChar char="•"/>
            </a:pPr>
            <a:r>
              <a:rPr lang="en-US" sz="700" dirty="0">
                <a:solidFill>
                  <a:srgbClr val="5E5652"/>
                </a:solidFill>
                <a:latin typeface="PF Premier Text Light" panose="02000406060000020004" pitchFamily="50" charset="0"/>
                <a:ea typeface="Times New Roman" panose="02020603050405020304" pitchFamily="18" charset="0"/>
              </a:rPr>
              <a:t>Expandable storage concept</a:t>
            </a:r>
          </a:p>
          <a:p>
            <a:pPr marL="171450" indent="-171450">
              <a:buFont typeface="Arial" panose="020B0604020202020204" pitchFamily="34" charset="0"/>
              <a:buChar char="•"/>
            </a:pPr>
            <a:r>
              <a:rPr lang="en-US" sz="700" dirty="0">
                <a:solidFill>
                  <a:srgbClr val="5E5652"/>
                </a:solidFill>
                <a:latin typeface="PF Premier Text Light" panose="02000406060000020004" pitchFamily="50" charset="0"/>
                <a:ea typeface="Times New Roman" panose="02020603050405020304" pitchFamily="18" charset="0"/>
              </a:rPr>
              <a:t>Remote deployment of on-board apps</a:t>
            </a:r>
          </a:p>
        </p:txBody>
      </p:sp>
      <p:sp>
        <p:nvSpPr>
          <p:cNvPr id="78" name="Right Triangle 77">
            <a:extLst>
              <a:ext uri="{FF2B5EF4-FFF2-40B4-BE49-F238E27FC236}">
                <a16:creationId xmlns:a16="http://schemas.microsoft.com/office/drawing/2014/main" id="{B4A82D77-E29F-45B9-AAA1-0361C61DB320}"/>
              </a:ext>
            </a:extLst>
          </p:cNvPr>
          <p:cNvSpPr/>
          <p:nvPr/>
        </p:nvSpPr>
        <p:spPr>
          <a:xfrm rot="10800000" flipH="1">
            <a:off x="415509" y="474079"/>
            <a:ext cx="136326" cy="373924"/>
          </a:xfrm>
          <a:prstGeom prst="rtTriangle">
            <a:avLst/>
          </a:prstGeom>
          <a:solidFill>
            <a:srgbClr val="5E56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id="{DA86E590-2857-4788-B472-041906CC7DD1}"/>
              </a:ext>
            </a:extLst>
          </p:cNvPr>
          <p:cNvSpPr/>
          <p:nvPr/>
        </p:nvSpPr>
        <p:spPr>
          <a:xfrm flipH="1">
            <a:off x="6253865" y="8783648"/>
            <a:ext cx="997509" cy="157881"/>
          </a:xfrm>
          <a:prstGeom prst="rect">
            <a:avLst/>
          </a:prstGeom>
          <a:solidFill>
            <a:srgbClr val="5E56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a:extLst>
              <a:ext uri="{FF2B5EF4-FFF2-40B4-BE49-F238E27FC236}">
                <a16:creationId xmlns:a16="http://schemas.microsoft.com/office/drawing/2014/main" id="{AC914262-3C31-42F5-9B63-BA2B8800D3C4}"/>
              </a:ext>
            </a:extLst>
          </p:cNvPr>
          <p:cNvSpPr/>
          <p:nvPr/>
        </p:nvSpPr>
        <p:spPr>
          <a:xfrm>
            <a:off x="4282750" y="8783648"/>
            <a:ext cx="1899949" cy="157882"/>
          </a:xfrm>
          <a:prstGeom prst="rect">
            <a:avLst/>
          </a:prstGeom>
          <a:solidFill>
            <a:srgbClr val="00AB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ight Triangle 82">
            <a:extLst>
              <a:ext uri="{FF2B5EF4-FFF2-40B4-BE49-F238E27FC236}">
                <a16:creationId xmlns:a16="http://schemas.microsoft.com/office/drawing/2014/main" id="{5E5C1E1F-BE05-446C-93C1-50F46F68132C}"/>
              </a:ext>
            </a:extLst>
          </p:cNvPr>
          <p:cNvSpPr/>
          <p:nvPr/>
        </p:nvSpPr>
        <p:spPr>
          <a:xfrm flipH="1">
            <a:off x="6129443" y="8783266"/>
            <a:ext cx="136326" cy="158264"/>
          </a:xfrm>
          <a:prstGeom prst="rtTriangle">
            <a:avLst/>
          </a:prstGeom>
          <a:solidFill>
            <a:srgbClr val="5E56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a:extLst>
              <a:ext uri="{FF2B5EF4-FFF2-40B4-BE49-F238E27FC236}">
                <a16:creationId xmlns:a16="http://schemas.microsoft.com/office/drawing/2014/main" id="{4A429836-30E8-4052-9FD6-B88E0CFD8D35}"/>
              </a:ext>
            </a:extLst>
          </p:cNvPr>
          <p:cNvSpPr/>
          <p:nvPr/>
        </p:nvSpPr>
        <p:spPr>
          <a:xfrm>
            <a:off x="5249840" y="6015666"/>
            <a:ext cx="2004789" cy="157883"/>
          </a:xfrm>
          <a:prstGeom prst="rect">
            <a:avLst/>
          </a:prstGeom>
          <a:solidFill>
            <a:srgbClr val="00AB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a:extLst>
              <a:ext uri="{FF2B5EF4-FFF2-40B4-BE49-F238E27FC236}">
                <a16:creationId xmlns:a16="http://schemas.microsoft.com/office/drawing/2014/main" id="{ED091F6A-8C37-437E-B785-119CDC167053}"/>
              </a:ext>
            </a:extLst>
          </p:cNvPr>
          <p:cNvSpPr/>
          <p:nvPr/>
        </p:nvSpPr>
        <p:spPr>
          <a:xfrm flipH="1">
            <a:off x="4286004" y="6015668"/>
            <a:ext cx="1098001" cy="157883"/>
          </a:xfrm>
          <a:prstGeom prst="rect">
            <a:avLst/>
          </a:prstGeom>
          <a:solidFill>
            <a:srgbClr val="5E56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7" name="Parallelogram 86">
            <a:extLst>
              <a:ext uri="{FF2B5EF4-FFF2-40B4-BE49-F238E27FC236}">
                <a16:creationId xmlns:a16="http://schemas.microsoft.com/office/drawing/2014/main" id="{BA93CDAD-070E-4F69-9D23-3C88D69113CA}"/>
              </a:ext>
            </a:extLst>
          </p:cNvPr>
          <p:cNvSpPr/>
          <p:nvPr/>
        </p:nvSpPr>
        <p:spPr>
          <a:xfrm>
            <a:off x="5317362" y="5981792"/>
            <a:ext cx="313417" cy="236610"/>
          </a:xfrm>
          <a:prstGeom prst="parallelogram">
            <a:avLst>
              <a:gd name="adj" fmla="val 8496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ight Triangle 88">
            <a:extLst>
              <a:ext uri="{FF2B5EF4-FFF2-40B4-BE49-F238E27FC236}">
                <a16:creationId xmlns:a16="http://schemas.microsoft.com/office/drawing/2014/main" id="{A6B6C633-C42B-4046-BB04-3A9C02F18387}"/>
              </a:ext>
            </a:extLst>
          </p:cNvPr>
          <p:cNvSpPr/>
          <p:nvPr/>
        </p:nvSpPr>
        <p:spPr>
          <a:xfrm rot="10800000" flipH="1">
            <a:off x="5355142" y="6015665"/>
            <a:ext cx="136326" cy="157885"/>
          </a:xfrm>
          <a:prstGeom prst="rtTriangle">
            <a:avLst/>
          </a:prstGeom>
          <a:solidFill>
            <a:srgbClr val="5E56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Parallelogram 36">
            <a:extLst>
              <a:ext uri="{FF2B5EF4-FFF2-40B4-BE49-F238E27FC236}">
                <a16:creationId xmlns:a16="http://schemas.microsoft.com/office/drawing/2014/main" id="{6FEB8F82-0D85-4A17-9546-4D92CD58AD01}"/>
              </a:ext>
            </a:extLst>
          </p:cNvPr>
          <p:cNvSpPr/>
          <p:nvPr/>
        </p:nvSpPr>
        <p:spPr>
          <a:xfrm>
            <a:off x="6023519" y="8712063"/>
            <a:ext cx="313417" cy="236610"/>
          </a:xfrm>
          <a:prstGeom prst="parallelogram">
            <a:avLst>
              <a:gd name="adj" fmla="val 8496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Parallelogram 37">
            <a:extLst>
              <a:ext uri="{FF2B5EF4-FFF2-40B4-BE49-F238E27FC236}">
                <a16:creationId xmlns:a16="http://schemas.microsoft.com/office/drawing/2014/main" id="{7F872E60-5103-4DD0-82F4-91565B245A36}"/>
              </a:ext>
            </a:extLst>
          </p:cNvPr>
          <p:cNvSpPr/>
          <p:nvPr/>
        </p:nvSpPr>
        <p:spPr>
          <a:xfrm>
            <a:off x="380026" y="445640"/>
            <a:ext cx="255925" cy="445277"/>
          </a:xfrm>
          <a:prstGeom prst="parallelogram">
            <a:avLst>
              <a:gd name="adj" fmla="val 648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9268343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EFC1CE7FDB9B74E963580607359CF20" ma:contentTypeVersion="18" ma:contentTypeDescription="Create a new document." ma:contentTypeScope="" ma:versionID="b2e11c03bcbc59563ff74a1861b2d8e4">
  <xsd:schema xmlns:xsd="http://www.w3.org/2001/XMLSchema" xmlns:xs="http://www.w3.org/2001/XMLSchema" xmlns:p="http://schemas.microsoft.com/office/2006/metadata/properties" xmlns:ns2="57d36919-5465-46cf-86bd-97943a3e8b83" xmlns:ns3="5285a4ee-1c30-4727-8e28-593ae3cd774f" targetNamespace="http://schemas.microsoft.com/office/2006/metadata/properties" ma:root="true" ma:fieldsID="94b4325f6a65085650f4816ec138dcf7" ns2:_="" ns3:_="">
    <xsd:import namespace="57d36919-5465-46cf-86bd-97943a3e8b83"/>
    <xsd:import namespace="5285a4ee-1c30-4727-8e28-593ae3cd774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d36919-5465-46cf-86bd-97943a3e8b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8b6ef46-2e90-4b51-aa37-640f512e633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285a4ee-1c30-4727-8e28-593ae3cd774f"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7de2ab97-79b7-43ff-b8d5-7fd0dfb6d654}" ma:internalName="TaxCatchAll" ma:showField="CatchAllData" ma:web="5285a4ee-1c30-4727-8e28-593ae3cd774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7d36919-5465-46cf-86bd-97943a3e8b83">
      <Terms xmlns="http://schemas.microsoft.com/office/infopath/2007/PartnerControls"/>
    </lcf76f155ced4ddcb4097134ff3c332f>
    <TaxCatchAll xmlns="5285a4ee-1c30-4727-8e28-593ae3cd774f" xsi:nil="true"/>
  </documentManagement>
</p:properties>
</file>

<file path=customXml/itemProps1.xml><?xml version="1.0" encoding="utf-8"?>
<ds:datastoreItem xmlns:ds="http://schemas.openxmlformats.org/officeDocument/2006/customXml" ds:itemID="{53FC7498-8D5D-4647-AE63-4836DD059227}"/>
</file>

<file path=customXml/itemProps2.xml><?xml version="1.0" encoding="utf-8"?>
<ds:datastoreItem xmlns:ds="http://schemas.openxmlformats.org/officeDocument/2006/customXml" ds:itemID="{67BE46BD-55CF-4100-AEF4-14FDBDF6C6BA}"/>
</file>

<file path=customXml/itemProps3.xml><?xml version="1.0" encoding="utf-8"?>
<ds:datastoreItem xmlns:ds="http://schemas.openxmlformats.org/officeDocument/2006/customXml" ds:itemID="{05D71F75-CFF9-4ECD-952A-17AF8AB5483A}"/>
</file>

<file path=docProps/app.xml><?xml version="1.0" encoding="utf-8"?>
<Properties xmlns="http://schemas.openxmlformats.org/officeDocument/2006/extended-properties" xmlns:vt="http://schemas.openxmlformats.org/officeDocument/2006/docPropsVTypes">
  <Template>Office Theme</Template>
  <TotalTime>2978</TotalTime>
  <Words>784</Words>
  <Application>Microsoft Office PowerPoint</Application>
  <PresentationFormat>Custom</PresentationFormat>
  <Paragraphs>64</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PF Premier Text</vt:lpstr>
      <vt:lpstr>PF Premier Text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Grigoriadou Melina</dc:creator>
  <cp:lastModifiedBy>Kantli Areti</cp:lastModifiedBy>
  <cp:revision>227</cp:revision>
  <dcterms:created xsi:type="dcterms:W3CDTF">2017-10-31T10:35:46Z</dcterms:created>
  <dcterms:modified xsi:type="dcterms:W3CDTF">2019-11-13T09:45:55Z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0x0101009EFC1CE7FDB9B74E963580607359CF20</vt:lpwstr>
  </property>
</Properties>
</file>